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732" r:id="rId3"/>
    <p:sldId id="726" r:id="rId4"/>
    <p:sldId id="727" r:id="rId5"/>
    <p:sldId id="257" r:id="rId6"/>
    <p:sldId id="728" r:id="rId7"/>
    <p:sldId id="258" r:id="rId8"/>
    <p:sldId id="259" r:id="rId9"/>
    <p:sldId id="729" r:id="rId10"/>
    <p:sldId id="261" r:id="rId11"/>
    <p:sldId id="260" r:id="rId12"/>
    <p:sldId id="262" r:id="rId13"/>
    <p:sldId id="730" r:id="rId14"/>
    <p:sldId id="263" r:id="rId15"/>
    <p:sldId id="733" r:id="rId16"/>
    <p:sldId id="264" r:id="rId17"/>
    <p:sldId id="731" r:id="rId18"/>
    <p:sldId id="734" r:id="rId19"/>
    <p:sldId id="737" r:id="rId20"/>
    <p:sldId id="735" r:id="rId21"/>
    <p:sldId id="725" r:id="rId22"/>
    <p:sldId id="266" r:id="rId23"/>
    <p:sldId id="716" r:id="rId24"/>
    <p:sldId id="265" r:id="rId25"/>
    <p:sldId id="718" r:id="rId26"/>
    <p:sldId id="720" r:id="rId27"/>
    <p:sldId id="723" r:id="rId28"/>
    <p:sldId id="717" r:id="rId29"/>
    <p:sldId id="722" r:id="rId30"/>
    <p:sldId id="73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4" autoAdjust="0"/>
    <p:restoredTop sz="94660"/>
  </p:normalViewPr>
  <p:slideViewPr>
    <p:cSldViewPr snapToGrid="0">
      <p:cViewPr varScale="1">
        <p:scale>
          <a:sx n="73" d="100"/>
          <a:sy n="73" d="100"/>
        </p:scale>
        <p:origin x="60" y="2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05F90-9A58-4633-BDD4-AEDF1DF564E4}" type="datetimeFigureOut">
              <a:rPr lang="en-US" smtClean="0"/>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EFE23-4565-4597-8C84-9F2B139E5F83}" type="slidenum">
              <a:rPr lang="en-US" smtClean="0"/>
              <a:t>‹#›</a:t>
            </a:fld>
            <a:endParaRPr lang="en-US"/>
          </a:p>
        </p:txBody>
      </p:sp>
    </p:spTree>
    <p:extLst>
      <p:ext uri="{BB962C8B-B14F-4D97-AF65-F5344CB8AC3E}">
        <p14:creationId xmlns:p14="http://schemas.microsoft.com/office/powerpoint/2010/main" val="399435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259101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6260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118305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FB17F6-7DC9-46E9-95CD-6BFCFB6D2C5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982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DF0B10-CD3C-42C8-B824-40C8B8F081B1}"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384039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DF0B10-CD3C-42C8-B824-40C8B8F081B1}"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FB17F6-7DC9-46E9-95CD-6BFCFB6D2C5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995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0DF0B10-CD3C-42C8-B824-40C8B8F081B1}"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685906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268707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222093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12784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8502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F0B10-CD3C-42C8-B824-40C8B8F081B1}"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47757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DF0B10-CD3C-42C8-B824-40C8B8F081B1}"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155789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DF0B10-CD3C-42C8-B824-40C8B8F081B1}"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115269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DF0B10-CD3C-42C8-B824-40C8B8F081B1}"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407177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F0B10-CD3C-42C8-B824-40C8B8F081B1}"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406094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0B10-CD3C-42C8-B824-40C8B8F081B1}"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271195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0B10-CD3C-42C8-B824-40C8B8F081B1}"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FB17F6-7DC9-46E9-95CD-6BFCFB6D2C5C}" type="slidenum">
              <a:rPr lang="en-US" smtClean="0"/>
              <a:t>‹#›</a:t>
            </a:fld>
            <a:endParaRPr lang="en-US"/>
          </a:p>
        </p:txBody>
      </p:sp>
    </p:spTree>
    <p:extLst>
      <p:ext uri="{BB962C8B-B14F-4D97-AF65-F5344CB8AC3E}">
        <p14:creationId xmlns:p14="http://schemas.microsoft.com/office/powerpoint/2010/main" val="41968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DF0B10-CD3C-42C8-B824-40C8B8F081B1}" type="datetimeFigureOut">
              <a:rPr lang="en-US" smtClean="0"/>
              <a:t>10/22/2022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FB17F6-7DC9-46E9-95CD-6BFCFB6D2C5C}" type="slidenum">
              <a:rPr lang="en-US" smtClean="0"/>
              <a:t>‹#›</a:t>
            </a:fld>
            <a:endParaRPr lang="en-US"/>
          </a:p>
        </p:txBody>
      </p:sp>
    </p:spTree>
    <p:extLst>
      <p:ext uri="{BB962C8B-B14F-4D97-AF65-F5344CB8AC3E}">
        <p14:creationId xmlns:p14="http://schemas.microsoft.com/office/powerpoint/2010/main" val="33833808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6688-0B10-965D-4661-38FCEEDA3B03}"/>
              </a:ext>
            </a:extLst>
          </p:cNvPr>
          <p:cNvSpPr>
            <a:spLocks noGrp="1"/>
          </p:cNvSpPr>
          <p:nvPr>
            <p:ph type="ctrTitle"/>
          </p:nvPr>
        </p:nvSpPr>
        <p:spPr>
          <a:xfrm>
            <a:off x="1688714" y="421944"/>
            <a:ext cx="8814572" cy="3555396"/>
          </a:xfrm>
          <a:solidFill>
            <a:srgbClr val="0070C0"/>
          </a:solidFill>
        </p:spPr>
        <p:txBody>
          <a:bodyPr>
            <a:normAutofit fontScale="90000"/>
          </a:bodyPr>
          <a:lstStyle/>
          <a:p>
            <a:pPr algn="ctr"/>
            <a:r>
              <a:rPr lang="en-US" sz="6600" dirty="0">
                <a:solidFill>
                  <a:schemeClr val="accent1"/>
                </a:solidFill>
                <a:latin typeface="Arial Black" panose="020B0A04020102020204" pitchFamily="34" charset="0"/>
              </a:rPr>
              <a:t>“EVANGELISM” </a:t>
            </a:r>
            <a:br>
              <a:rPr lang="en-US" sz="6600" dirty="0">
                <a:solidFill>
                  <a:srgbClr val="FFFF00"/>
                </a:solidFill>
                <a:latin typeface="Arial Black" panose="020B0A04020102020204" pitchFamily="34" charset="0"/>
              </a:rPr>
            </a:br>
            <a:r>
              <a:rPr lang="en-US" sz="6600" dirty="0">
                <a:solidFill>
                  <a:srgbClr val="FFFF00"/>
                </a:solidFill>
                <a:latin typeface="Arial Black" panose="020B0A04020102020204" pitchFamily="34" charset="0"/>
              </a:rPr>
              <a:t>THE FORGOTTEN MISSION</a:t>
            </a:r>
            <a:br>
              <a:rPr lang="en-US" sz="6600" dirty="0">
                <a:solidFill>
                  <a:srgbClr val="FFFF00"/>
                </a:solidFill>
                <a:latin typeface="Arial Black" panose="020B0A04020102020204" pitchFamily="34" charset="0"/>
              </a:rPr>
            </a:br>
            <a:r>
              <a:rPr lang="en-US" sz="6600" dirty="0">
                <a:solidFill>
                  <a:schemeClr val="accent1">
                    <a:lumMod val="75000"/>
                  </a:schemeClr>
                </a:solidFill>
                <a:latin typeface="Baguet Script" panose="00000500000000000000" pitchFamily="2" charset="0"/>
              </a:rPr>
              <a:t>Matthew 28:18-20</a:t>
            </a:r>
            <a:endParaRPr lang="en-US" dirty="0">
              <a:solidFill>
                <a:schemeClr val="accent1">
                  <a:lumMod val="75000"/>
                </a:schemeClr>
              </a:solidFill>
              <a:latin typeface="Baguet Script" panose="00000500000000000000" pitchFamily="2" charset="0"/>
            </a:endParaRPr>
          </a:p>
        </p:txBody>
      </p:sp>
      <p:sp>
        <p:nvSpPr>
          <p:cNvPr id="3" name="Subtitle 2">
            <a:extLst>
              <a:ext uri="{FF2B5EF4-FFF2-40B4-BE49-F238E27FC236}">
                <a16:creationId xmlns:a16="http://schemas.microsoft.com/office/drawing/2014/main" id="{2F6C6D59-CB37-3A7A-3E07-F7147D449D98}"/>
              </a:ext>
            </a:extLst>
          </p:cNvPr>
          <p:cNvSpPr>
            <a:spLocks noGrp="1"/>
          </p:cNvSpPr>
          <p:nvPr>
            <p:ph type="subTitle" idx="1"/>
          </p:nvPr>
        </p:nvSpPr>
        <p:spPr>
          <a:xfrm>
            <a:off x="1497614" y="4425286"/>
            <a:ext cx="9652772" cy="1619916"/>
          </a:xfrm>
        </p:spPr>
        <p:txBody>
          <a:bodyPr>
            <a:noAutofit/>
          </a:bodyPr>
          <a:lstStyle/>
          <a:p>
            <a:pPr algn="ctr"/>
            <a:r>
              <a:rPr lang="en-US" sz="3600" b="1" dirty="0"/>
              <a:t>HOW TO SEE IT , HOW TO REVIVE IT, </a:t>
            </a:r>
            <a:r>
              <a:rPr lang="en-US" sz="3600" b="1" dirty="0">
                <a:solidFill>
                  <a:srgbClr val="0070C0"/>
                </a:solidFill>
              </a:rPr>
              <a:t>HOW TO DO IT AGAIN</a:t>
            </a:r>
          </a:p>
        </p:txBody>
      </p:sp>
    </p:spTree>
    <p:extLst>
      <p:ext uri="{BB962C8B-B14F-4D97-AF65-F5344CB8AC3E}">
        <p14:creationId xmlns:p14="http://schemas.microsoft.com/office/powerpoint/2010/main" val="126472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B63D-3E5F-9A62-28AB-227CF775F933}"/>
              </a:ext>
            </a:extLst>
          </p:cNvPr>
          <p:cNvSpPr>
            <a:spLocks noGrp="1"/>
          </p:cNvSpPr>
          <p:nvPr>
            <p:ph type="title"/>
          </p:nvPr>
        </p:nvSpPr>
        <p:spPr>
          <a:xfrm>
            <a:off x="1463936" y="711846"/>
            <a:ext cx="9603275" cy="443512"/>
          </a:xfrm>
        </p:spPr>
        <p:txBody>
          <a:bodyPr>
            <a:normAutofit fontScale="90000"/>
          </a:bodyPr>
          <a:lstStyle/>
          <a:p>
            <a:r>
              <a:rPr lang="en-US" sz="2800" dirty="0">
                <a:latin typeface="Arial Black" panose="020B0A04020102020204" pitchFamily="34" charset="0"/>
              </a:rPr>
              <a:t>SECOND:  WHAT DID EVANGELISM LOOK LIKE?</a:t>
            </a:r>
          </a:p>
        </p:txBody>
      </p:sp>
      <p:sp>
        <p:nvSpPr>
          <p:cNvPr id="3" name="Content Placeholder 2">
            <a:extLst>
              <a:ext uri="{FF2B5EF4-FFF2-40B4-BE49-F238E27FC236}">
                <a16:creationId xmlns:a16="http://schemas.microsoft.com/office/drawing/2014/main" id="{A3F64BFF-CF4E-1730-962C-66C956A83084}"/>
              </a:ext>
            </a:extLst>
          </p:cNvPr>
          <p:cNvSpPr>
            <a:spLocks noGrp="1"/>
          </p:cNvSpPr>
          <p:nvPr>
            <p:ph idx="1"/>
          </p:nvPr>
        </p:nvSpPr>
        <p:spPr>
          <a:xfrm>
            <a:off x="1463936" y="1155358"/>
            <a:ext cx="9694216" cy="5047734"/>
          </a:xfrm>
        </p:spPr>
        <p:txBody>
          <a:bodyPr>
            <a:normAutofit fontScale="62500" lnSpcReduction="20000"/>
          </a:bodyPr>
          <a:lstStyle/>
          <a:p>
            <a:pPr marL="0" indent="0">
              <a:buNone/>
            </a:pPr>
            <a:r>
              <a:rPr lang="en-US" sz="4200" dirty="0"/>
              <a:t>What did the original evangelistic mission look like? Studying the book of Acts can help.</a:t>
            </a:r>
          </a:p>
          <a:p>
            <a:pPr marL="0" marR="0" lvl="0" indent="0">
              <a:lnSpc>
                <a:spcPct val="107000"/>
              </a:lnSpc>
              <a:spcBef>
                <a:spcPts val="0"/>
              </a:spcBef>
              <a:spcAft>
                <a:spcPts val="0"/>
              </a:spcAft>
              <a:buNone/>
            </a:pPr>
            <a:r>
              <a:rPr lang="en-US" sz="4200" b="1" dirty="0">
                <a:solidFill>
                  <a:schemeClr val="accent6">
                    <a:lumMod val="75000"/>
                  </a:schemeClr>
                </a:solidFill>
              </a:rPr>
              <a:t> </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4200" b="1" dirty="0">
                <a:solidFill>
                  <a:schemeClr val="accent6">
                    <a:lumMod val="75000"/>
                  </a:schemeClr>
                </a:solidFill>
                <a:effectLst/>
                <a:latin typeface="Segoe UI" panose="020B0502040204020203" pitchFamily="34" charset="0"/>
                <a:ea typeface="Calibri" panose="020F0502020204030204" pitchFamily="34" charset="0"/>
                <a:cs typeface="Times New Roman" panose="02020603050405020304" pitchFamily="18" charset="0"/>
              </a:rPr>
              <a:t>6) </a:t>
            </a:r>
            <a:r>
              <a:rPr lang="en-US" sz="42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It was focused on a view to eternity   </a:t>
            </a:r>
            <a:r>
              <a:rPr lang="en-US" sz="42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Tit 1:2  Soulwinners are bringing men into the hope of an eternity with Christ – it is the hope of eternal life which is available to all. Yet not only is the vision shared with all; but the work is divided among all.</a:t>
            </a:r>
          </a:p>
          <a:p>
            <a:pPr marL="0" marR="0" lvl="0" indent="0">
              <a:lnSpc>
                <a:spcPct val="107000"/>
              </a:lnSpc>
              <a:spcBef>
                <a:spcPts val="0"/>
              </a:spcBef>
              <a:spcAft>
                <a:spcPts val="0"/>
              </a:spcAft>
              <a:buNone/>
            </a:pPr>
            <a:r>
              <a:rPr lang="en-US" sz="42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7)It was Holy Spirit </a:t>
            </a:r>
            <a:r>
              <a:rPr lang="en-US" sz="42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directed</a:t>
            </a:r>
            <a:r>
              <a:rPr lang="en-US" sz="42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Christ centered; truth based – and soul conscious. The Holy Spirit does not lead us to be content with the number of saved souls.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42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8) It was prospect focused</a:t>
            </a:r>
            <a:r>
              <a:rPr lang="en-US" sz="42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1 Cor 9:16-23. True evangelism sees prospects everywhere. Evangelism goes after the prospects and seeks to introduce them to Christ.</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457200" indent="-457200">
              <a:buAutoNum type="arabicParenR"/>
            </a:pPr>
            <a:endParaRPr lang="en-US" dirty="0"/>
          </a:p>
        </p:txBody>
      </p:sp>
    </p:spTree>
    <p:extLst>
      <p:ext uri="{BB962C8B-B14F-4D97-AF65-F5344CB8AC3E}">
        <p14:creationId xmlns:p14="http://schemas.microsoft.com/office/powerpoint/2010/main" val="64978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4959-2FF0-DC77-A4BD-1E0A8BC44A17}"/>
              </a:ext>
            </a:extLst>
          </p:cNvPr>
          <p:cNvSpPr>
            <a:spLocks noGrp="1"/>
          </p:cNvSpPr>
          <p:nvPr>
            <p:ph type="title"/>
          </p:nvPr>
        </p:nvSpPr>
        <p:spPr>
          <a:xfrm>
            <a:off x="1859693" y="624110"/>
            <a:ext cx="9644920" cy="642458"/>
          </a:xfrm>
        </p:spPr>
        <p:txBody>
          <a:bodyPr>
            <a:normAutofit fontScale="90000"/>
          </a:bodyPr>
          <a:lstStyle/>
          <a:p>
            <a:r>
              <a:rPr lang="en-US" sz="27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THIRD: WHY WAS EVANGELISM FORGOTTEN?  </a:t>
            </a:r>
            <a:r>
              <a:rPr lang="en-US" sz="27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174E55-5FF4-4F39-5204-12CCF6FD76BA}"/>
              </a:ext>
            </a:extLst>
          </p:cNvPr>
          <p:cNvSpPr>
            <a:spLocks noGrp="1"/>
          </p:cNvSpPr>
          <p:nvPr>
            <p:ph idx="1"/>
          </p:nvPr>
        </p:nvSpPr>
        <p:spPr>
          <a:xfrm>
            <a:off x="1328152" y="1043549"/>
            <a:ext cx="9984731" cy="5842154"/>
          </a:xfrm>
        </p:spPr>
        <p:txBody>
          <a:bodyPr>
            <a:noAutofit/>
          </a:bodyPr>
          <a:lstStyle/>
          <a:p>
            <a:pPr marL="0" marR="0">
              <a:lnSpc>
                <a:spcPct val="107000"/>
              </a:lnSpc>
              <a:spcBef>
                <a:spcPts val="0"/>
              </a:spcBef>
              <a:spcAft>
                <a:spcPts val="800"/>
              </a:spcAft>
            </a:pPr>
            <a:r>
              <a:rPr lang="en-US" sz="2000" dirty="0">
                <a:solidFill>
                  <a:srgbClr val="242424"/>
                </a:solidFill>
                <a:effectLst/>
                <a:latin typeface="Arial Black" panose="020B0A04020102020204" pitchFamily="34" charset="0"/>
                <a:ea typeface="Calibri" panose="020F0502020204030204" pitchFamily="34" charset="0"/>
                <a:cs typeface="Times New Roman" panose="02020603050405020304" pitchFamily="18" charset="0"/>
              </a:rPr>
              <a:t>WHY:</a:t>
            </a:r>
            <a:r>
              <a:rPr lang="en-US" sz="2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One way may have been that the focus shifted from worship and soul-winning to personal pleasure and religious stage performances; to a religious style of honky-tonk – on Sunday rather than Saturday night.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0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REASON:</a:t>
            </a:r>
            <a:r>
              <a:rPr lang="en-US" sz="2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It may have shifted to criticism, embarrassing, condemning, belittling, ignoring, and selectivity: seeking out a certain class or status of people who soon lost interest in the church because its focus turned out to be self-serving.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REASON:</a:t>
            </a:r>
            <a:r>
              <a:rPr lang="en-US" sz="2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Focusing on getting people in the congregation rather than saving souls</a:t>
            </a:r>
          </a:p>
          <a:p>
            <a:pPr marL="457200" marR="0">
              <a:lnSpc>
                <a:spcPct val="107000"/>
              </a:lnSpc>
              <a:spcBef>
                <a:spcPts val="0"/>
              </a:spcBef>
              <a:spcAft>
                <a:spcPts val="800"/>
              </a:spcAft>
            </a:pPr>
            <a:r>
              <a:rPr lang="en-US" sz="20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REASON:</a:t>
            </a:r>
            <a:r>
              <a:rPr lang="en-US" sz="20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Forgotten because the income is sufficient and the sanctuary is comfortable.</a:t>
            </a:r>
          </a:p>
          <a:p>
            <a:pPr marL="457200" marR="0">
              <a:lnSpc>
                <a:spcPct val="107000"/>
              </a:lnSpc>
              <a:spcBef>
                <a:spcPts val="0"/>
              </a:spcBef>
              <a:spcAft>
                <a:spcPts val="800"/>
              </a:spcAft>
            </a:pPr>
            <a:r>
              <a:rPr lang="en-US" sz="20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REASON:</a:t>
            </a:r>
            <a:r>
              <a:rPr lang="en-US" sz="2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Seeking prospects like themselves in thought, action, interests, </a:t>
            </a:r>
            <a:r>
              <a:rPr lang="en-US" sz="2000" dirty="0" err="1">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ect</a:t>
            </a:r>
            <a:r>
              <a:rPr lang="en-US" sz="2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20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REASON:</a:t>
            </a:r>
            <a:r>
              <a:rPr lang="en-US" sz="20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Prejudging others regarding the likelihood of conversion</a:t>
            </a:r>
            <a:r>
              <a:rPr lang="en-US" sz="2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r>
              <a:rPr lang="en-US" sz="2000" dirty="0"/>
              <a:t>Example: Campaign in Springhill, LA</a:t>
            </a:r>
          </a:p>
          <a:p>
            <a:pPr marL="457200" marR="0">
              <a:lnSpc>
                <a:spcPct val="107000"/>
              </a:lnSpc>
              <a:spcBef>
                <a:spcPts val="0"/>
              </a:spcBef>
              <a:spcAft>
                <a:spcPts val="800"/>
              </a:spcAft>
            </a:pPr>
            <a:r>
              <a:rPr lang="en-US" sz="2000" b="1" dirty="0"/>
              <a:t>REASON:</a:t>
            </a:r>
            <a:r>
              <a:rPr lang="en-US" sz="2000" dirty="0"/>
              <a:t> Weeding out prospects by scripted elimination questions and discussion. Example: Jamaica mission; Some evangelism plans that use their personal views to exclude those wanting to be saved. Marriage issues; social issues; political views.</a:t>
            </a:r>
          </a:p>
        </p:txBody>
      </p:sp>
    </p:spTree>
    <p:extLst>
      <p:ext uri="{BB962C8B-B14F-4D97-AF65-F5344CB8AC3E}">
        <p14:creationId xmlns:p14="http://schemas.microsoft.com/office/powerpoint/2010/main" val="57567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4959-2FF0-DC77-A4BD-1E0A8BC44A17}"/>
              </a:ext>
            </a:extLst>
          </p:cNvPr>
          <p:cNvSpPr>
            <a:spLocks noGrp="1"/>
          </p:cNvSpPr>
          <p:nvPr>
            <p:ph type="title"/>
          </p:nvPr>
        </p:nvSpPr>
        <p:spPr>
          <a:xfrm>
            <a:off x="1859693" y="624110"/>
            <a:ext cx="9644920" cy="642458"/>
          </a:xfrm>
        </p:spPr>
        <p:txBody>
          <a:bodyPr>
            <a:normAutofit fontScale="90000"/>
          </a:bodyPr>
          <a:lstStyle/>
          <a:p>
            <a:r>
              <a:rPr lang="en-US" sz="2700" b="1" dirty="0">
                <a:solidFill>
                  <a:srgbClr val="C00000"/>
                </a:solidFill>
                <a:latin typeface="Segoe UI" panose="020B0502040204020203" pitchFamily="34" charset="0"/>
                <a:ea typeface="Calibri" panose="020F0502020204030204" pitchFamily="34" charset="0"/>
                <a:cs typeface="Times New Roman" panose="02020603050405020304" pitchFamily="18" charset="0"/>
              </a:rPr>
              <a:t>THIRD: WHY WAS EVANGELISM FORGOTTEN?  </a:t>
            </a:r>
            <a:r>
              <a:rPr lang="en-US" sz="2700" dirty="0">
                <a:solidFill>
                  <a:srgbClr val="C00000"/>
                </a:solidFill>
                <a:latin typeface="Segoe UI" panose="020B0502040204020203"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174E55-5FF4-4F39-5204-12CCF6FD76BA}"/>
              </a:ext>
            </a:extLst>
          </p:cNvPr>
          <p:cNvSpPr>
            <a:spLocks noGrp="1"/>
          </p:cNvSpPr>
          <p:nvPr>
            <p:ph idx="1"/>
          </p:nvPr>
        </p:nvSpPr>
        <p:spPr>
          <a:xfrm>
            <a:off x="1519881" y="1266569"/>
            <a:ext cx="9984731" cy="4644654"/>
          </a:xfrm>
        </p:spPr>
        <p:txBody>
          <a:bodyPr>
            <a:normAutofit lnSpcReduction="10000"/>
          </a:bodyPr>
          <a:lstStyle/>
          <a:p>
            <a:pPr marL="457200" marR="0">
              <a:lnSpc>
                <a:spcPct val="107000"/>
              </a:lnSpc>
              <a:spcBef>
                <a:spcPts val="0"/>
              </a:spcBef>
              <a:spcAft>
                <a:spcPts val="0"/>
              </a:spcAft>
            </a:pPr>
            <a:r>
              <a:rPr lang="en-US" sz="2400" b="1" dirty="0"/>
              <a:t>REASON:</a:t>
            </a:r>
            <a:r>
              <a:rPr lang="en-US" sz="2400" dirty="0"/>
              <a:t>  </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Syncretism, worldliness, and self-centeredness  along with the universalist view of salvation reduced the commitment and urgency of evangelism because men became convinced that: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Christ died for everyone and therefore are all saved so.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Then there was a development of the doctrine of divine selectivity which filtered into the church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Then a spirit of complacency crept into the church fueled by the idea that the end of the world was far into the future so there would be time to focus on soulwinning.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Add to that the idea that soul-winning was the work of the evangelist almost exclusively and members were to simply enjoy their salvation and live righteous lives.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dirty="0"/>
          </a:p>
        </p:txBody>
      </p:sp>
    </p:spTree>
    <p:extLst>
      <p:ext uri="{BB962C8B-B14F-4D97-AF65-F5344CB8AC3E}">
        <p14:creationId xmlns:p14="http://schemas.microsoft.com/office/powerpoint/2010/main" val="1982028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4959-2FF0-DC77-A4BD-1E0A8BC44A17}"/>
              </a:ext>
            </a:extLst>
          </p:cNvPr>
          <p:cNvSpPr>
            <a:spLocks noGrp="1"/>
          </p:cNvSpPr>
          <p:nvPr>
            <p:ph type="title"/>
          </p:nvPr>
        </p:nvSpPr>
        <p:spPr>
          <a:xfrm>
            <a:off x="1859692" y="624111"/>
            <a:ext cx="9644920" cy="642458"/>
          </a:xfrm>
        </p:spPr>
        <p:txBody>
          <a:bodyPr>
            <a:normAutofit fontScale="90000"/>
          </a:bodyPr>
          <a:lstStyle/>
          <a:p>
            <a:r>
              <a:rPr lang="en-US" sz="2700" b="1" dirty="0">
                <a:solidFill>
                  <a:srgbClr val="C00000"/>
                </a:solidFill>
                <a:latin typeface="Segoe UI" panose="020B0502040204020203" pitchFamily="34" charset="0"/>
                <a:ea typeface="Calibri" panose="020F0502020204030204" pitchFamily="34" charset="0"/>
                <a:cs typeface="Times New Roman" panose="02020603050405020304" pitchFamily="18" charset="0"/>
              </a:rPr>
              <a:t>THIRD: WHY WAS EVANGELISM FORGOTTEN?  </a:t>
            </a:r>
            <a:r>
              <a:rPr lang="en-US" sz="2700" b="1" dirty="0">
                <a:solidFill>
                  <a:srgbClr val="00B0F0"/>
                </a:solidFill>
                <a:latin typeface="Segoe UI" panose="020B0502040204020203" pitchFamily="34" charset="0"/>
                <a:ea typeface="Calibri" panose="020F0502020204030204" pitchFamily="34" charset="0"/>
                <a:cs typeface="Times New Roman" panose="02020603050405020304" pitchFamily="18" charset="0"/>
              </a:rPr>
              <a:t>The “Isms” </a:t>
            </a:r>
            <a:r>
              <a:rPr lang="en-US" sz="2700" dirty="0">
                <a:solidFill>
                  <a:srgbClr val="00B0F0"/>
                </a:solidFill>
                <a:latin typeface="Segoe UI" panose="020B0502040204020203"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174E55-5FF4-4F39-5204-12CCF6FD76BA}"/>
              </a:ext>
            </a:extLst>
          </p:cNvPr>
          <p:cNvSpPr>
            <a:spLocks noGrp="1"/>
          </p:cNvSpPr>
          <p:nvPr>
            <p:ph idx="1"/>
          </p:nvPr>
        </p:nvSpPr>
        <p:spPr>
          <a:xfrm>
            <a:off x="1519881" y="1266569"/>
            <a:ext cx="9984731" cy="4644654"/>
          </a:xfrm>
        </p:spPr>
        <p:txBody>
          <a:bodyPr>
            <a:normAutofit lnSpcReduction="10000"/>
          </a:bodyPr>
          <a:lstStyle/>
          <a:p>
            <a:pPr marL="457200" marR="0">
              <a:lnSpc>
                <a:spcPct val="107000"/>
              </a:lnSpc>
              <a:spcBef>
                <a:spcPts val="0"/>
              </a:spcBef>
              <a:spcAft>
                <a:spcPts val="0"/>
              </a:spcAft>
            </a:pPr>
            <a:r>
              <a:rPr lang="en-US" sz="2400" b="1" dirty="0"/>
              <a:t>REASON:</a:t>
            </a:r>
            <a:r>
              <a:rPr lang="en-US" sz="2400" dirty="0"/>
              <a:t>  </a:t>
            </a:r>
            <a:r>
              <a:rPr lang="en-US" sz="2400" b="1" dirty="0"/>
              <a:t>Internal strife and disagreements </a:t>
            </a:r>
            <a:r>
              <a:rPr lang="en-US" sz="2400" dirty="0"/>
              <a:t>leading to debates and combat zones among brethren who transition to the internal fight mode than the external conquer mode. </a:t>
            </a:r>
          </a:p>
          <a:p>
            <a:pPr marL="457200" marR="0">
              <a:lnSpc>
                <a:spcPct val="107000"/>
              </a:lnSpc>
              <a:spcBef>
                <a:spcPts val="0"/>
              </a:spcBef>
              <a:spcAft>
                <a:spcPts val="0"/>
              </a:spcAft>
            </a:pPr>
            <a:r>
              <a:rPr lang="en-US" sz="24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Evangelism is an external conquer mode </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seeking to conquer the territory overseen by Satan and deliver the souls to Christ thus creating larger citizenship of the Kingdom of God. </a:t>
            </a:r>
          </a:p>
          <a:p>
            <a:pPr marL="457200" marR="0">
              <a:lnSpc>
                <a:spcPct val="107000"/>
              </a:lnSpc>
              <a:spcBef>
                <a:spcPts val="0"/>
              </a:spcBef>
              <a:spcAft>
                <a:spcPts val="0"/>
              </a:spcAft>
            </a:pPr>
            <a:r>
              <a:rPr lang="en-US" sz="24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Our mission is the expansion of the kingdom, not cutting it up in small sectors and blocking off the borders</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Brotherhood issues </a:t>
            </a: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have refocused our attention too often and left us paralyzed for evangelism. </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The church does not belong to us</a:t>
            </a: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it belongs to Christ. </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The mission is not ours</a:t>
            </a: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it is His. </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The people do not belong to us</a:t>
            </a: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they belong to Him.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dirty="0"/>
          </a:p>
        </p:txBody>
      </p:sp>
    </p:spTree>
    <p:extLst>
      <p:ext uri="{BB962C8B-B14F-4D97-AF65-F5344CB8AC3E}">
        <p14:creationId xmlns:p14="http://schemas.microsoft.com/office/powerpoint/2010/main" val="91034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4959-2FF0-DC77-A4BD-1E0A8BC44A17}"/>
              </a:ext>
            </a:extLst>
          </p:cNvPr>
          <p:cNvSpPr>
            <a:spLocks noGrp="1"/>
          </p:cNvSpPr>
          <p:nvPr>
            <p:ph type="title"/>
          </p:nvPr>
        </p:nvSpPr>
        <p:spPr>
          <a:xfrm>
            <a:off x="1859693" y="624110"/>
            <a:ext cx="9644920" cy="500355"/>
          </a:xfrm>
        </p:spPr>
        <p:txBody>
          <a:bodyPr>
            <a:normAutofit fontScale="90000"/>
          </a:bodyPr>
          <a:lstStyle/>
          <a:p>
            <a:r>
              <a:rPr lang="en-US" sz="2700" b="1" dirty="0">
                <a:solidFill>
                  <a:srgbClr val="0070C0"/>
                </a:solidFill>
                <a:latin typeface="Segoe UI" panose="020B0502040204020203" pitchFamily="34" charset="0"/>
                <a:ea typeface="Calibri" panose="020F0502020204030204" pitchFamily="34" charset="0"/>
                <a:cs typeface="Times New Roman" panose="02020603050405020304" pitchFamily="18" charset="0"/>
              </a:rPr>
              <a:t>FOURTH: WHAT METHOD OR APPROACH DID THEY USE?  </a:t>
            </a:r>
            <a:r>
              <a:rPr lang="en-US" sz="2700" dirty="0">
                <a:solidFill>
                  <a:srgbClr val="0070C0"/>
                </a:solidFill>
                <a:latin typeface="Segoe UI" panose="020B0502040204020203"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174E55-5FF4-4F39-5204-12CCF6FD76BA}"/>
              </a:ext>
            </a:extLst>
          </p:cNvPr>
          <p:cNvSpPr>
            <a:spLocks noGrp="1"/>
          </p:cNvSpPr>
          <p:nvPr>
            <p:ph idx="1"/>
          </p:nvPr>
        </p:nvSpPr>
        <p:spPr>
          <a:xfrm>
            <a:off x="1550774" y="1124465"/>
            <a:ext cx="9984731" cy="4860899"/>
          </a:xfrm>
        </p:spPr>
        <p:txBody>
          <a:bodyPr>
            <a:normAutofit fontScale="92500"/>
          </a:bodyPr>
          <a:lstStyle/>
          <a:p>
            <a:pPr marL="457200" marR="0">
              <a:lnSpc>
                <a:spcPct val="107000"/>
              </a:lnSpc>
              <a:spcBef>
                <a:spcPts val="0"/>
              </a:spcBef>
              <a:spcAft>
                <a:spcPts val="0"/>
              </a:spcAft>
            </a:pPr>
            <a:r>
              <a:rPr lang="en-US" sz="2400" b="1" dirty="0"/>
              <a:t>IDENTITY WITH HUMANITY:</a:t>
            </a:r>
            <a:r>
              <a:rPr lang="en-US" sz="2400" dirty="0"/>
              <a:t>  </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Paul became all things to all men          </a:t>
            </a:r>
            <a:r>
              <a:rPr lang="en-US" sz="24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1 Cor 9:19-23</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Soul-winners do not see themselves as superior to others.</a:t>
            </a:r>
          </a:p>
          <a:p>
            <a:pPr marL="457200" marR="0">
              <a:lnSpc>
                <a:spcPct val="107000"/>
              </a:lnSpc>
              <a:spcBef>
                <a:spcPts val="0"/>
              </a:spcBef>
              <a:spcAft>
                <a:spcPts val="0"/>
              </a:spcAft>
            </a:pPr>
            <a:r>
              <a:rPr lang="en-US" sz="28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Soulwinning can take place in:</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group Bible classes designed to convert</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Sermons designed to convert</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Question and response methods   - ex Muscle and a Shovel</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One on one</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Family Bible studies</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Text discussions</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Personal letters</a:t>
            </a:r>
          </a:p>
          <a:p>
            <a:pPr marL="857250" lvl="1">
              <a:lnSpc>
                <a:spcPct val="107000"/>
              </a:lnSpc>
              <a:spcBef>
                <a:spcPts val="0"/>
              </a:spcBef>
            </a:pP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Sheet lessons; power point; filmstrips; video’s;</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Share a ride</a:t>
            </a:r>
          </a:p>
          <a:p>
            <a:pPr marL="857250" lvl="1">
              <a:lnSpc>
                <a:spcPct val="107000"/>
              </a:lnSpc>
              <a:spcBef>
                <a:spcPts val="0"/>
              </a:spcBef>
            </a:pP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Visitations</a:t>
            </a: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dirty="0"/>
          </a:p>
        </p:txBody>
      </p:sp>
      <p:sp>
        <p:nvSpPr>
          <p:cNvPr id="4" name="Arrow: Right 3">
            <a:extLst>
              <a:ext uri="{FF2B5EF4-FFF2-40B4-BE49-F238E27FC236}">
                <a16:creationId xmlns:a16="http://schemas.microsoft.com/office/drawing/2014/main" id="{D82B5803-6453-0B1D-1824-C92381BA314B}"/>
              </a:ext>
            </a:extLst>
          </p:cNvPr>
          <p:cNvSpPr/>
          <p:nvPr/>
        </p:nvSpPr>
        <p:spPr>
          <a:xfrm>
            <a:off x="0" y="580814"/>
            <a:ext cx="1550774" cy="75989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89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6688-0B10-965D-4661-38FCEEDA3B03}"/>
              </a:ext>
            </a:extLst>
          </p:cNvPr>
          <p:cNvSpPr>
            <a:spLocks noGrp="1"/>
          </p:cNvSpPr>
          <p:nvPr>
            <p:ph type="ctrTitle"/>
          </p:nvPr>
        </p:nvSpPr>
        <p:spPr>
          <a:xfrm>
            <a:off x="1688714" y="421944"/>
            <a:ext cx="8814572" cy="3555396"/>
          </a:xfrm>
          <a:solidFill>
            <a:srgbClr val="0070C0"/>
          </a:solidFill>
        </p:spPr>
        <p:txBody>
          <a:bodyPr>
            <a:normAutofit fontScale="90000"/>
          </a:bodyPr>
          <a:lstStyle/>
          <a:p>
            <a:pPr algn="ctr"/>
            <a:r>
              <a:rPr lang="en-US" sz="6600" dirty="0">
                <a:solidFill>
                  <a:schemeClr val="accent1"/>
                </a:solidFill>
                <a:latin typeface="Arial Black" panose="020B0A04020102020204" pitchFamily="34" charset="0"/>
              </a:rPr>
              <a:t>“EVANGELISM” </a:t>
            </a:r>
            <a:br>
              <a:rPr lang="en-US" sz="6600" dirty="0">
                <a:solidFill>
                  <a:srgbClr val="FFFF00"/>
                </a:solidFill>
                <a:latin typeface="Arial Black" panose="020B0A04020102020204" pitchFamily="34" charset="0"/>
              </a:rPr>
            </a:br>
            <a:r>
              <a:rPr lang="en-US" sz="6600" dirty="0">
                <a:solidFill>
                  <a:srgbClr val="FFFF00"/>
                </a:solidFill>
                <a:latin typeface="Arial Black" panose="020B0A04020102020204" pitchFamily="34" charset="0"/>
              </a:rPr>
              <a:t>THE FORGOTTEN MISSION</a:t>
            </a:r>
            <a:br>
              <a:rPr lang="en-US" sz="6600" dirty="0">
                <a:solidFill>
                  <a:srgbClr val="FFFF00"/>
                </a:solidFill>
                <a:latin typeface="Arial Black" panose="020B0A04020102020204" pitchFamily="34" charset="0"/>
              </a:rPr>
            </a:br>
            <a:r>
              <a:rPr lang="en-US" sz="6600" dirty="0">
                <a:solidFill>
                  <a:schemeClr val="accent1">
                    <a:lumMod val="75000"/>
                  </a:schemeClr>
                </a:solidFill>
                <a:latin typeface="Baguet Script" panose="00000500000000000000" pitchFamily="2" charset="0"/>
              </a:rPr>
              <a:t>Matthew 28:18-20</a:t>
            </a:r>
            <a:endParaRPr lang="en-US" dirty="0">
              <a:solidFill>
                <a:schemeClr val="accent1">
                  <a:lumMod val="75000"/>
                </a:schemeClr>
              </a:solidFill>
              <a:latin typeface="Baguet Script" panose="00000500000000000000" pitchFamily="2" charset="0"/>
            </a:endParaRPr>
          </a:p>
        </p:txBody>
      </p:sp>
      <p:sp>
        <p:nvSpPr>
          <p:cNvPr id="3" name="Subtitle 2">
            <a:extLst>
              <a:ext uri="{FF2B5EF4-FFF2-40B4-BE49-F238E27FC236}">
                <a16:creationId xmlns:a16="http://schemas.microsoft.com/office/drawing/2014/main" id="{2F6C6D59-CB37-3A7A-3E07-F7147D449D98}"/>
              </a:ext>
            </a:extLst>
          </p:cNvPr>
          <p:cNvSpPr>
            <a:spLocks noGrp="1"/>
          </p:cNvSpPr>
          <p:nvPr>
            <p:ph type="subTitle" idx="1"/>
          </p:nvPr>
        </p:nvSpPr>
        <p:spPr>
          <a:xfrm>
            <a:off x="1497614" y="4425286"/>
            <a:ext cx="9652772" cy="1619916"/>
          </a:xfrm>
        </p:spPr>
        <p:txBody>
          <a:bodyPr>
            <a:noAutofit/>
          </a:bodyPr>
          <a:lstStyle/>
          <a:p>
            <a:pPr algn="ctr"/>
            <a:r>
              <a:rPr lang="en-US" sz="3600" b="1" dirty="0">
                <a:solidFill>
                  <a:srgbClr val="7030A0"/>
                </a:solidFill>
                <a:latin typeface="Goudy Stout" panose="0202090407030B020401" pitchFamily="18" charset="0"/>
              </a:rPr>
              <a:t>PART 2</a:t>
            </a:r>
          </a:p>
          <a:p>
            <a:pPr algn="ctr"/>
            <a:r>
              <a:rPr lang="en-US" sz="6000" b="1" dirty="0">
                <a:solidFill>
                  <a:srgbClr val="0070C0"/>
                </a:solidFill>
              </a:rPr>
              <a:t>HOW TO REVIVE IT</a:t>
            </a:r>
          </a:p>
        </p:txBody>
      </p:sp>
    </p:spTree>
    <p:extLst>
      <p:ext uri="{BB962C8B-B14F-4D97-AF65-F5344CB8AC3E}">
        <p14:creationId xmlns:p14="http://schemas.microsoft.com/office/powerpoint/2010/main" val="377846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43F0-74A4-825E-BBC7-6BE9AA8F0C1C}"/>
              </a:ext>
            </a:extLst>
          </p:cNvPr>
          <p:cNvSpPr>
            <a:spLocks noGrp="1"/>
          </p:cNvSpPr>
          <p:nvPr>
            <p:ph type="title"/>
          </p:nvPr>
        </p:nvSpPr>
        <p:spPr>
          <a:xfrm>
            <a:off x="2137719" y="443287"/>
            <a:ext cx="9366893" cy="484956"/>
          </a:xfrm>
        </p:spPr>
        <p:txBody>
          <a:bodyPr>
            <a:noAutofit/>
          </a:bodyPr>
          <a:lstStyle/>
          <a:p>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How </a:t>
            </a:r>
            <a:r>
              <a:rPr lang="en-US" sz="2400" b="1" dirty="0">
                <a:solidFill>
                  <a:srgbClr val="0070C0"/>
                </a:solidFill>
                <a:latin typeface="Segoe UI" panose="020B0502040204020203" pitchFamily="34" charset="0"/>
                <a:ea typeface="Calibri" panose="020F0502020204030204" pitchFamily="34" charset="0"/>
                <a:cs typeface="Times New Roman" panose="02020603050405020304" pitchFamily="18" charset="0"/>
              </a:rPr>
              <a:t>WE</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 can become a stronger </a:t>
            </a:r>
            <a:r>
              <a:rPr lang="en-US" sz="2400" b="1" dirty="0">
                <a:solidFill>
                  <a:srgbClr val="0070C0"/>
                </a:solidFill>
                <a:latin typeface="Segoe UI" panose="020B0502040204020203" pitchFamily="34" charset="0"/>
                <a:ea typeface="Calibri" panose="020F0502020204030204" pitchFamily="34" charset="0"/>
                <a:cs typeface="Times New Roman" panose="02020603050405020304" pitchFamily="18" charset="0"/>
              </a:rPr>
              <a:t>EVANGELISTIC</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 congregation.</a:t>
            </a:r>
            <a:endParaRPr lang="en-US" sz="2400" dirty="0"/>
          </a:p>
        </p:txBody>
      </p:sp>
      <p:sp>
        <p:nvSpPr>
          <p:cNvPr id="3" name="Content Placeholder 2">
            <a:extLst>
              <a:ext uri="{FF2B5EF4-FFF2-40B4-BE49-F238E27FC236}">
                <a16:creationId xmlns:a16="http://schemas.microsoft.com/office/drawing/2014/main" id="{3D363EF7-D8A9-B548-2016-03637162F176}"/>
              </a:ext>
            </a:extLst>
          </p:cNvPr>
          <p:cNvSpPr>
            <a:spLocks noGrp="1"/>
          </p:cNvSpPr>
          <p:nvPr>
            <p:ph idx="1"/>
          </p:nvPr>
        </p:nvSpPr>
        <p:spPr>
          <a:xfrm>
            <a:off x="1878903" y="1019228"/>
            <a:ext cx="8915400" cy="5095676"/>
          </a:xfrm>
        </p:spPr>
        <p:txBody>
          <a:bodyPr>
            <a:normAutofit fontScale="92500"/>
          </a:bodyPr>
          <a:lstStyle/>
          <a:p>
            <a:pPr marL="0" marR="0" indent="0">
              <a:lnSpc>
                <a:spcPct val="107000"/>
              </a:lnSpc>
              <a:spcBef>
                <a:spcPts val="0"/>
              </a:spcBef>
              <a:spcAft>
                <a:spcPts val="800"/>
              </a:spcAft>
              <a:buNone/>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1.  </a:t>
            </a:r>
            <a:r>
              <a:rPr lang="en-US" sz="1800" dirty="0">
                <a:solidFill>
                  <a:srgbClr val="242424"/>
                </a:solidFill>
                <a:effectLst/>
                <a:latin typeface="Arial Black" panose="020B0A04020102020204" pitchFamily="34" charset="0"/>
                <a:ea typeface="Calibri" panose="020F0502020204030204" pitchFamily="34" charset="0"/>
                <a:cs typeface="Times New Roman" panose="02020603050405020304" pitchFamily="18" charset="0"/>
              </a:rPr>
              <a:t>REDISCOVER THE EXCITEMENT, JOY AND REJOICING WITH THE CONVERTED AND THE BELIEVERS WHO BROUGHT THEM TO CHRIST.</a:t>
            </a: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dirty="0">
                <a:solidFill>
                  <a:srgbClr val="7030A0"/>
                </a:solidFill>
                <a:latin typeface="Arial Black" panose="020B0A04020102020204" pitchFamily="34" charset="0"/>
                <a:cs typeface="Times New Roman" panose="02020603050405020304" pitchFamily="18" charset="0"/>
              </a:rPr>
              <a:t>Lk 10:17 </a:t>
            </a:r>
            <a:r>
              <a:rPr lang="en-US" dirty="0">
                <a:solidFill>
                  <a:srgbClr val="242424"/>
                </a:solidFill>
                <a:latin typeface="Segoe UI" panose="020B0502040204020203" pitchFamily="34" charset="0"/>
                <a:cs typeface="Times New Roman" panose="02020603050405020304" pitchFamily="18" charset="0"/>
              </a:rPr>
              <a:t>The seventy-two returned with joy, saying, Lord, even the demons are subject to us in your name.</a:t>
            </a:r>
          </a:p>
          <a:p>
            <a:pPr marL="0" marR="0" indent="0">
              <a:lnSpc>
                <a:spcPct val="107000"/>
              </a:lnSpc>
              <a:spcBef>
                <a:spcPts val="0"/>
              </a:spcBef>
              <a:spcAft>
                <a:spcPts val="800"/>
              </a:spcAft>
              <a:buNone/>
            </a:pPr>
            <a:r>
              <a:rPr lang="en-US" dirty="0">
                <a:solidFill>
                  <a:srgbClr val="7030A0"/>
                </a:solidFill>
                <a:latin typeface="Arial Black" panose="020B0A04020102020204" pitchFamily="34" charset="0"/>
                <a:cs typeface="Times New Roman" panose="02020603050405020304" pitchFamily="18" charset="0"/>
              </a:rPr>
              <a:t>Acts 8:8 </a:t>
            </a:r>
            <a:r>
              <a:rPr lang="en-US" dirty="0">
                <a:solidFill>
                  <a:srgbClr val="242424"/>
                </a:solidFill>
                <a:latin typeface="Segoe UI" panose="020B0502040204020203" pitchFamily="34" charset="0"/>
                <a:cs typeface="Times New Roman" panose="02020603050405020304" pitchFamily="18" charset="0"/>
              </a:rPr>
              <a:t> There was much joy in that city</a:t>
            </a:r>
          </a:p>
          <a:p>
            <a:pPr marL="0" marR="0" indent="0">
              <a:lnSpc>
                <a:spcPct val="107000"/>
              </a:lnSpc>
              <a:spcBef>
                <a:spcPts val="0"/>
              </a:spcBef>
              <a:spcAft>
                <a:spcPts val="800"/>
              </a:spcAft>
              <a:buNone/>
            </a:pPr>
            <a:r>
              <a:rPr lang="en-US" dirty="0">
                <a:solidFill>
                  <a:srgbClr val="7030A0"/>
                </a:solidFill>
                <a:latin typeface="Arial Black" panose="020B0A04020102020204" pitchFamily="34" charset="0"/>
                <a:cs typeface="Times New Roman" panose="02020603050405020304" pitchFamily="18" charset="0"/>
              </a:rPr>
              <a:t>Acts 8:39 </a:t>
            </a:r>
            <a:r>
              <a:rPr lang="en-US" dirty="0">
                <a:solidFill>
                  <a:srgbClr val="242424"/>
                </a:solidFill>
                <a:latin typeface="Segoe UI" panose="020B0502040204020203" pitchFamily="34" charset="0"/>
                <a:cs typeface="Times New Roman" panose="02020603050405020304" pitchFamily="18" charset="0"/>
              </a:rPr>
              <a:t>He went on his way rejoicing. Does Phillip rejoice also?</a:t>
            </a:r>
          </a:p>
          <a:p>
            <a:pPr marL="0" marR="0" indent="0">
              <a:lnSpc>
                <a:spcPct val="107000"/>
              </a:lnSpc>
              <a:spcBef>
                <a:spcPts val="0"/>
              </a:spcBef>
              <a:spcAft>
                <a:spcPts val="800"/>
              </a:spcAft>
              <a:buNone/>
            </a:pPr>
            <a:r>
              <a:rPr lang="en-US" dirty="0">
                <a:solidFill>
                  <a:srgbClr val="7030A0"/>
                </a:solidFill>
                <a:latin typeface="Arial Black" panose="020B0A04020102020204" pitchFamily="34" charset="0"/>
                <a:cs typeface="Times New Roman" panose="02020603050405020304" pitchFamily="18" charset="0"/>
              </a:rPr>
              <a:t>Acts 16:34  </a:t>
            </a:r>
            <a:r>
              <a:rPr lang="en-US" dirty="0">
                <a:solidFill>
                  <a:srgbClr val="242424"/>
                </a:solidFill>
                <a:latin typeface="Segoe UI" panose="020B0502040204020203" pitchFamily="34" charset="0"/>
                <a:cs typeface="Times New Roman" panose="02020603050405020304" pitchFamily="18" charset="0"/>
              </a:rPr>
              <a:t>The Jailor rejoiced with his house. Does Paul and Silas rejoice also?</a:t>
            </a:r>
          </a:p>
          <a:p>
            <a:pPr marL="0" marR="0" indent="0">
              <a:lnSpc>
                <a:spcPct val="107000"/>
              </a:lnSpc>
              <a:spcBef>
                <a:spcPts val="0"/>
              </a:spcBef>
              <a:spcAft>
                <a:spcPts val="800"/>
              </a:spcAft>
              <a:buNone/>
            </a:pPr>
            <a:r>
              <a:rPr lang="en-US" b="1" dirty="0">
                <a:solidFill>
                  <a:srgbClr val="242424"/>
                </a:solidFill>
                <a:latin typeface="Arial Black" panose="020B0A04020102020204" pitchFamily="34" charset="0"/>
                <a:cs typeface="Times New Roman" panose="02020603050405020304" pitchFamily="18" charset="0"/>
              </a:rPr>
              <a:t>SHOULD WE ASSUME THAT ONLY THE CONVERTS REJOICED? DID NOT ANY OF THE SAINTS REJOICE? </a:t>
            </a:r>
          </a:p>
          <a:p>
            <a:pPr marL="0" marR="0" indent="0">
              <a:lnSpc>
                <a:spcPct val="107000"/>
              </a:lnSpc>
              <a:spcBef>
                <a:spcPts val="0"/>
              </a:spcBef>
              <a:spcAft>
                <a:spcPts val="800"/>
              </a:spcAft>
              <a:buNone/>
            </a:pPr>
            <a:r>
              <a:rPr lang="en-US" b="1" dirty="0">
                <a:solidFill>
                  <a:srgbClr val="00B0F0"/>
                </a:solidFill>
                <a:latin typeface="Segoe UI" panose="020B0502040204020203" pitchFamily="34" charset="0"/>
                <a:cs typeface="Times New Roman" panose="02020603050405020304" pitchFamily="18" charset="0"/>
              </a:rPr>
              <a:t>MY BROTHER QUESTIONED THE URGENCY AND INTENSITY OF TRYING TO BRING SOMEONE TO CHRIST UNTIL HE SAW A BAPTISM TAKE PLACE: HIS HEART CHANGED.</a:t>
            </a:r>
          </a:p>
          <a:p>
            <a:pPr marL="0" marR="0" indent="0">
              <a:lnSpc>
                <a:spcPct val="107000"/>
              </a:lnSpc>
              <a:spcBef>
                <a:spcPts val="0"/>
              </a:spcBef>
              <a:spcAft>
                <a:spcPts val="800"/>
              </a:spcAft>
              <a:buNone/>
            </a:pPr>
            <a:r>
              <a:rPr lang="en-US" sz="2600" b="1" dirty="0">
                <a:solidFill>
                  <a:srgbClr val="7030A0"/>
                </a:solidFill>
                <a:latin typeface="Segoe UI" panose="020B0502040204020203" pitchFamily="34" charset="0"/>
                <a:cs typeface="Times New Roman" panose="02020603050405020304" pitchFamily="18" charset="0"/>
              </a:rPr>
              <a:t>My interpreter in Haiti following the massive earthquake.</a:t>
            </a:r>
            <a:endParaRPr lang="en-US" b="1" dirty="0">
              <a:solidFill>
                <a:srgbClr val="7030A0"/>
              </a:solidFill>
              <a:latin typeface="Segoe UI" panose="020B0502040204020203" pitchFamily="34" charset="0"/>
              <a:cs typeface="Times New Roman" panose="02020603050405020304" pitchFamily="18" charset="0"/>
            </a:endParaRPr>
          </a:p>
          <a:p>
            <a:pPr marL="0" marR="0" indent="0">
              <a:lnSpc>
                <a:spcPct val="107000"/>
              </a:lnSpc>
              <a:spcBef>
                <a:spcPts val="0"/>
              </a:spcBef>
              <a:spcAft>
                <a:spcPts val="800"/>
              </a:spcAft>
              <a:buNone/>
            </a:pPr>
            <a:r>
              <a:rPr lang="en-US" b="1" dirty="0">
                <a:solidFill>
                  <a:srgbClr val="00B0F0"/>
                </a:solidFill>
                <a:latin typeface="Segoe UI" panose="020B0502040204020203" pitchFamily="34" charset="0"/>
                <a:cs typeface="Times New Roman" panose="02020603050405020304" pitchFamily="18" charset="0"/>
              </a:rPr>
              <a:t> </a:t>
            </a:r>
            <a:r>
              <a:rPr lang="en-US" sz="2400" b="1" dirty="0">
                <a:solidFill>
                  <a:srgbClr val="FF0000"/>
                </a:solidFill>
                <a:latin typeface="Segoe UI" panose="020B0502040204020203" pitchFamily="34" charset="0"/>
                <a:cs typeface="Times New Roman" panose="02020603050405020304" pitchFamily="18" charset="0"/>
              </a:rPr>
              <a:t>Everyone needs to see the heart of a true convert when he is saved and realizes that he has the hope of glory.</a:t>
            </a:r>
            <a:endParaRPr lang="en-US" b="1" dirty="0">
              <a:solidFill>
                <a:srgbClr val="FF0000"/>
              </a:solidFill>
            </a:endParaRPr>
          </a:p>
        </p:txBody>
      </p:sp>
    </p:spTree>
    <p:extLst>
      <p:ext uri="{BB962C8B-B14F-4D97-AF65-F5344CB8AC3E}">
        <p14:creationId xmlns:p14="http://schemas.microsoft.com/office/powerpoint/2010/main" val="63052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43F0-74A4-825E-BBC7-6BE9AA8F0C1C}"/>
              </a:ext>
            </a:extLst>
          </p:cNvPr>
          <p:cNvSpPr>
            <a:spLocks noGrp="1"/>
          </p:cNvSpPr>
          <p:nvPr>
            <p:ph type="title"/>
          </p:nvPr>
        </p:nvSpPr>
        <p:spPr>
          <a:xfrm>
            <a:off x="2137719" y="443287"/>
            <a:ext cx="9366893" cy="484956"/>
          </a:xfrm>
        </p:spPr>
        <p:txBody>
          <a:bodyPr>
            <a:noAutofit/>
          </a:bodyPr>
          <a:lstStyle/>
          <a:p>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How </a:t>
            </a:r>
            <a:r>
              <a:rPr lang="en-US" sz="2400" b="1" dirty="0">
                <a:solidFill>
                  <a:srgbClr val="0070C0"/>
                </a:solidFill>
                <a:latin typeface="Segoe UI" panose="020B0502040204020203" pitchFamily="34" charset="0"/>
                <a:ea typeface="Calibri" panose="020F0502020204030204" pitchFamily="34" charset="0"/>
                <a:cs typeface="Times New Roman" panose="02020603050405020304" pitchFamily="18" charset="0"/>
              </a:rPr>
              <a:t>WE</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 can become a stronger </a:t>
            </a:r>
            <a:r>
              <a:rPr lang="en-US" sz="2400" b="1" dirty="0">
                <a:solidFill>
                  <a:srgbClr val="0070C0"/>
                </a:solidFill>
                <a:latin typeface="Segoe UI" panose="020B0502040204020203" pitchFamily="34" charset="0"/>
                <a:ea typeface="Calibri" panose="020F0502020204030204" pitchFamily="34" charset="0"/>
                <a:cs typeface="Times New Roman" panose="02020603050405020304" pitchFamily="18" charset="0"/>
              </a:rPr>
              <a:t>EVANGELISTIC</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 congregation.</a:t>
            </a:r>
            <a:endParaRPr lang="en-US" sz="2400" dirty="0"/>
          </a:p>
        </p:txBody>
      </p:sp>
      <p:sp>
        <p:nvSpPr>
          <p:cNvPr id="3" name="Content Placeholder 2">
            <a:extLst>
              <a:ext uri="{FF2B5EF4-FFF2-40B4-BE49-F238E27FC236}">
                <a16:creationId xmlns:a16="http://schemas.microsoft.com/office/drawing/2014/main" id="{3D363EF7-D8A9-B548-2016-03637162F176}"/>
              </a:ext>
            </a:extLst>
          </p:cNvPr>
          <p:cNvSpPr>
            <a:spLocks noGrp="1"/>
          </p:cNvSpPr>
          <p:nvPr>
            <p:ph idx="1"/>
          </p:nvPr>
        </p:nvSpPr>
        <p:spPr>
          <a:xfrm>
            <a:off x="1915297" y="928243"/>
            <a:ext cx="8915400" cy="5095676"/>
          </a:xfrm>
        </p:spPr>
        <p:txBody>
          <a:bodyPr>
            <a:normAutofit fontScale="92500" lnSpcReduction="20000"/>
          </a:bodyPr>
          <a:lstStyle/>
          <a:p>
            <a:pPr marL="0" marR="0" indent="0">
              <a:lnSpc>
                <a:spcPct val="107000"/>
              </a:lnSpc>
              <a:spcBef>
                <a:spcPts val="0"/>
              </a:spcBef>
              <a:spcAft>
                <a:spcPts val="800"/>
              </a:spcAft>
              <a:buNone/>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1. Write Evangelism into the church 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2. Tie everything the church plans to the mission of the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3. Work the Gospel meetings and workshops with an evangelistic urgency.  Advertise in the community for every event and include something in the event that helps people see a need for the Lord, not just enjoy the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4. Train the whole church and make the whole church accountable. Begin with the Ministers, elders, deacons, department heads, education department, office staff, grounds men. Create missions and goals and plan a celebration for meeting the mission.  </a:t>
            </a:r>
          </a:p>
          <a:p>
            <a:pPr marL="0" marR="0" indent="0">
              <a:lnSpc>
                <a:spcPct val="107000"/>
              </a:lnSpc>
              <a:spcBef>
                <a:spcPts val="0"/>
              </a:spcBef>
              <a:spcAft>
                <a:spcPts val="800"/>
              </a:spcAft>
              <a:buNone/>
            </a:pPr>
            <a:r>
              <a:rPr lang="en-US" b="1" dirty="0">
                <a:solidFill>
                  <a:srgbClr val="0070C0"/>
                </a:solidFill>
                <a:latin typeface="Segoe UI" panose="020B0502040204020203" pitchFamily="34" charset="0"/>
                <a:ea typeface="Calibri" panose="020F0502020204030204" pitchFamily="34" charset="0"/>
                <a:cs typeface="Times New Roman" panose="02020603050405020304" pitchFamily="18" charset="0"/>
              </a:rPr>
              <a:t>REMEMBER: </a:t>
            </a:r>
            <a:r>
              <a:rPr lang="en-US" dirty="0">
                <a:solidFill>
                  <a:srgbClr val="242424"/>
                </a:solidFill>
                <a:latin typeface="Segoe UI" panose="020B0502040204020203" pitchFamily="34" charset="0"/>
                <a:ea typeface="Calibri" panose="020F0502020204030204" pitchFamily="34" charset="0"/>
                <a:cs typeface="Times New Roman" panose="02020603050405020304" pitchFamily="18" charset="0"/>
              </a:rPr>
              <a:t>We are all God has in this world to teach the lost and convert them to Christ. </a:t>
            </a:r>
            <a:r>
              <a:rPr lang="en-US" b="1" dirty="0">
                <a:solidFill>
                  <a:srgbClr val="FF0000"/>
                </a:solidFill>
                <a:latin typeface="Segoe UI" panose="020B0502040204020203" pitchFamily="34" charset="0"/>
                <a:ea typeface="Calibri" panose="020F0502020204030204" pitchFamily="34" charset="0"/>
                <a:cs typeface="Times New Roman" panose="02020603050405020304" pitchFamily="18" charset="0"/>
              </a:rPr>
              <a:t>Eph 3:8-10</a:t>
            </a:r>
            <a:endParaRPr lang="en-US" sz="18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solidFill>
                  <a:srgbClr val="C00000"/>
                </a:solidFill>
                <a:effectLst/>
                <a:latin typeface="Segoe UI" panose="020B0502040204020203" pitchFamily="34" charset="0"/>
                <a:ea typeface="Calibri" panose="020F0502020204030204" pitchFamily="34" charset="0"/>
                <a:cs typeface="Times New Roman" panose="02020603050405020304" pitchFamily="18" charset="0"/>
              </a:rPr>
              <a:t>[what we did – campaign]</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We celebrate every 5</a:t>
            </a:r>
            <a:r>
              <a:rPr lang="en-US" sz="1800" baseline="300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th</a:t>
            </a: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Sunday with the new members of our congregation. We have a meal and time to meet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We have an aftercare team charged with staying close to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We created an Evangelism 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242424"/>
                </a:solidFill>
                <a:effectLst/>
                <a:latin typeface="Segoe UI" panose="020B0502040204020203" pitchFamily="34" charset="0"/>
                <a:ea typeface="Calibri" panose="020F0502020204030204" pitchFamily="34" charset="0"/>
              </a:rPr>
              <a:t>IDENTIFY EVANGELISTIC TRAINING MATERIAL</a:t>
            </a:r>
          </a:p>
          <a:p>
            <a:r>
              <a:rPr lang="en-US" dirty="0">
                <a:solidFill>
                  <a:srgbClr val="242424"/>
                </a:solidFill>
                <a:latin typeface="Segoe UI" panose="020B0502040204020203" pitchFamily="34" charset="0"/>
              </a:rPr>
              <a:t>DEVELOP YOUR OWN LESSONS SPECIFICALLY FOR EVANGELISM   </a:t>
            </a:r>
            <a:endParaRPr lang="en-US" dirty="0"/>
          </a:p>
        </p:txBody>
      </p:sp>
    </p:spTree>
    <p:extLst>
      <p:ext uri="{BB962C8B-B14F-4D97-AF65-F5344CB8AC3E}">
        <p14:creationId xmlns:p14="http://schemas.microsoft.com/office/powerpoint/2010/main" val="259814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E185-AC1A-F6E2-9861-4D0E2896C5EB}"/>
              </a:ext>
            </a:extLst>
          </p:cNvPr>
          <p:cNvSpPr>
            <a:spLocks noGrp="1"/>
          </p:cNvSpPr>
          <p:nvPr>
            <p:ph type="title"/>
          </p:nvPr>
        </p:nvSpPr>
        <p:spPr/>
        <p:txBody>
          <a:bodyPr/>
          <a:lstStyle/>
          <a:p>
            <a:pPr algn="ctr"/>
            <a:r>
              <a:rPr lang="en-US" sz="3200" dirty="0">
                <a:solidFill>
                  <a:srgbClr val="7030A0"/>
                </a:solidFill>
                <a:latin typeface="Goudy Stout" panose="0202090407030B020401" pitchFamily="18" charset="0"/>
              </a:rPr>
              <a:t>DON’T DO THIS</a:t>
            </a:r>
            <a:endParaRPr lang="en-US" dirty="0">
              <a:solidFill>
                <a:schemeClr val="accent1"/>
              </a:solidFill>
              <a:latin typeface="Goudy Stout" panose="0202090407030B020401" pitchFamily="18" charset="0"/>
            </a:endParaRPr>
          </a:p>
        </p:txBody>
      </p:sp>
      <p:sp>
        <p:nvSpPr>
          <p:cNvPr id="3" name="Content Placeholder 2">
            <a:extLst>
              <a:ext uri="{FF2B5EF4-FFF2-40B4-BE49-F238E27FC236}">
                <a16:creationId xmlns:a16="http://schemas.microsoft.com/office/drawing/2014/main" id="{C70B85D0-8A86-C50A-84C2-6F47704CF25B}"/>
              </a:ext>
            </a:extLst>
          </p:cNvPr>
          <p:cNvSpPr>
            <a:spLocks noGrp="1"/>
          </p:cNvSpPr>
          <p:nvPr>
            <p:ph sz="half" idx="1"/>
          </p:nvPr>
        </p:nvSpPr>
        <p:spPr>
          <a:xfrm>
            <a:off x="2589212" y="1583217"/>
            <a:ext cx="4313864" cy="4566775"/>
          </a:xfrm>
        </p:spPr>
        <p:txBody>
          <a:bodyPr>
            <a:normAutofit lnSpcReduction="10000"/>
          </a:bodyPr>
          <a:lstStyle/>
          <a:p>
            <a:pPr marL="0" indent="0">
              <a:buNone/>
            </a:pPr>
            <a:r>
              <a:rPr lang="en-US" sz="2400" dirty="0">
                <a:latin typeface="Arial Black" panose="020B0A04020102020204" pitchFamily="34" charset="0"/>
              </a:rPr>
              <a:t>SOFT CORE EVANGELISTIC TACTICS</a:t>
            </a:r>
          </a:p>
          <a:p>
            <a:r>
              <a:rPr lang="en-US" sz="2400" dirty="0"/>
              <a:t>Just talking and sharing – having a conversation. </a:t>
            </a:r>
          </a:p>
          <a:p>
            <a:r>
              <a:rPr lang="en-US" sz="2400" dirty="0"/>
              <a:t>Misleading about your motives. I don’t want to convert you.</a:t>
            </a:r>
          </a:p>
          <a:p>
            <a:r>
              <a:rPr lang="en-US" sz="2400" dirty="0"/>
              <a:t>Self-discovery approach: just letting people discover on their on. They will eventually figure it out.</a:t>
            </a:r>
          </a:p>
        </p:txBody>
      </p:sp>
      <p:sp>
        <p:nvSpPr>
          <p:cNvPr id="4" name="Content Placeholder 3">
            <a:extLst>
              <a:ext uri="{FF2B5EF4-FFF2-40B4-BE49-F238E27FC236}">
                <a16:creationId xmlns:a16="http://schemas.microsoft.com/office/drawing/2014/main" id="{D160705C-D9ED-A1D7-9C66-381D9FAEDB17}"/>
              </a:ext>
            </a:extLst>
          </p:cNvPr>
          <p:cNvSpPr>
            <a:spLocks noGrp="1"/>
          </p:cNvSpPr>
          <p:nvPr>
            <p:ph sz="half" idx="2"/>
          </p:nvPr>
        </p:nvSpPr>
        <p:spPr>
          <a:xfrm>
            <a:off x="7190747" y="1494391"/>
            <a:ext cx="4313864" cy="4409453"/>
          </a:xfrm>
        </p:spPr>
        <p:txBody>
          <a:bodyPr>
            <a:normAutofit lnSpcReduction="10000"/>
          </a:bodyPr>
          <a:lstStyle/>
          <a:p>
            <a:pPr marL="0" indent="0">
              <a:buNone/>
            </a:pPr>
            <a:r>
              <a:rPr lang="en-US" sz="2400" b="1" dirty="0">
                <a:latin typeface="Arial Black" panose="020B0A04020102020204" pitchFamily="34" charset="0"/>
              </a:rPr>
              <a:t>HARD CORE EVANGELISTIC TACTICS</a:t>
            </a:r>
          </a:p>
          <a:p>
            <a:r>
              <a:rPr lang="en-US" sz="2800" dirty="0"/>
              <a:t>Trick methods</a:t>
            </a:r>
          </a:p>
          <a:p>
            <a:r>
              <a:rPr lang="en-US" sz="2800" dirty="0"/>
              <a:t>Manipulation</a:t>
            </a:r>
          </a:p>
          <a:p>
            <a:r>
              <a:rPr lang="en-US" sz="2800" dirty="0"/>
              <a:t>Focusing only on getting them in the water</a:t>
            </a:r>
          </a:p>
          <a:p>
            <a:r>
              <a:rPr lang="en-US" sz="2800" dirty="0"/>
              <a:t>Paying the numbers game</a:t>
            </a:r>
          </a:p>
        </p:txBody>
      </p:sp>
    </p:spTree>
    <p:extLst>
      <p:ext uri="{BB962C8B-B14F-4D97-AF65-F5344CB8AC3E}">
        <p14:creationId xmlns:p14="http://schemas.microsoft.com/office/powerpoint/2010/main" val="102034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6688-0B10-965D-4661-38FCEEDA3B03}"/>
              </a:ext>
            </a:extLst>
          </p:cNvPr>
          <p:cNvSpPr>
            <a:spLocks noGrp="1"/>
          </p:cNvSpPr>
          <p:nvPr>
            <p:ph type="ctrTitle"/>
          </p:nvPr>
        </p:nvSpPr>
        <p:spPr>
          <a:xfrm>
            <a:off x="1688714" y="421944"/>
            <a:ext cx="8814572" cy="3555396"/>
          </a:xfrm>
          <a:solidFill>
            <a:srgbClr val="0070C0"/>
          </a:solidFill>
        </p:spPr>
        <p:txBody>
          <a:bodyPr>
            <a:normAutofit fontScale="90000"/>
          </a:bodyPr>
          <a:lstStyle/>
          <a:p>
            <a:pPr algn="ctr"/>
            <a:r>
              <a:rPr lang="en-US" sz="6600" dirty="0">
                <a:solidFill>
                  <a:schemeClr val="accent1"/>
                </a:solidFill>
                <a:latin typeface="Arial Black" panose="020B0A04020102020204" pitchFamily="34" charset="0"/>
              </a:rPr>
              <a:t>“EVANGELISM” </a:t>
            </a:r>
            <a:br>
              <a:rPr lang="en-US" sz="6600" dirty="0">
                <a:solidFill>
                  <a:srgbClr val="FFFF00"/>
                </a:solidFill>
                <a:latin typeface="Arial Black" panose="020B0A04020102020204" pitchFamily="34" charset="0"/>
              </a:rPr>
            </a:br>
            <a:r>
              <a:rPr lang="en-US" sz="6600" dirty="0">
                <a:solidFill>
                  <a:srgbClr val="FFFF00"/>
                </a:solidFill>
                <a:latin typeface="Arial Black" panose="020B0A04020102020204" pitchFamily="34" charset="0"/>
              </a:rPr>
              <a:t>THE FORGOTTEN MISSION</a:t>
            </a:r>
            <a:br>
              <a:rPr lang="en-US" sz="6600" dirty="0">
                <a:solidFill>
                  <a:srgbClr val="FFFF00"/>
                </a:solidFill>
                <a:latin typeface="Arial Black" panose="020B0A04020102020204" pitchFamily="34" charset="0"/>
              </a:rPr>
            </a:br>
            <a:r>
              <a:rPr lang="en-US" sz="6600" dirty="0">
                <a:solidFill>
                  <a:schemeClr val="accent1">
                    <a:lumMod val="75000"/>
                  </a:schemeClr>
                </a:solidFill>
                <a:latin typeface="Baguet Script" panose="00000500000000000000" pitchFamily="2" charset="0"/>
              </a:rPr>
              <a:t>Matthew 28:18-20</a:t>
            </a:r>
            <a:endParaRPr lang="en-US" dirty="0">
              <a:solidFill>
                <a:schemeClr val="accent1">
                  <a:lumMod val="75000"/>
                </a:schemeClr>
              </a:solidFill>
              <a:latin typeface="Baguet Script" panose="00000500000000000000" pitchFamily="2" charset="0"/>
            </a:endParaRPr>
          </a:p>
        </p:txBody>
      </p:sp>
      <p:sp>
        <p:nvSpPr>
          <p:cNvPr id="3" name="Subtitle 2">
            <a:extLst>
              <a:ext uri="{FF2B5EF4-FFF2-40B4-BE49-F238E27FC236}">
                <a16:creationId xmlns:a16="http://schemas.microsoft.com/office/drawing/2014/main" id="{2F6C6D59-CB37-3A7A-3E07-F7147D449D98}"/>
              </a:ext>
            </a:extLst>
          </p:cNvPr>
          <p:cNvSpPr>
            <a:spLocks noGrp="1"/>
          </p:cNvSpPr>
          <p:nvPr>
            <p:ph type="subTitle" idx="1"/>
          </p:nvPr>
        </p:nvSpPr>
        <p:spPr>
          <a:xfrm>
            <a:off x="1497614" y="4425286"/>
            <a:ext cx="9652772" cy="1619916"/>
          </a:xfrm>
        </p:spPr>
        <p:txBody>
          <a:bodyPr>
            <a:noAutofit/>
          </a:bodyPr>
          <a:lstStyle/>
          <a:p>
            <a:pPr algn="ctr"/>
            <a:r>
              <a:rPr lang="en-US" sz="3600" b="1" dirty="0">
                <a:solidFill>
                  <a:srgbClr val="7030A0"/>
                </a:solidFill>
                <a:latin typeface="Goudy Stout" panose="0202090407030B020401" pitchFamily="18" charset="0"/>
              </a:rPr>
              <a:t>PART 3</a:t>
            </a:r>
          </a:p>
          <a:p>
            <a:pPr algn="ctr"/>
            <a:r>
              <a:rPr lang="en-US" sz="6000" b="1" dirty="0">
                <a:solidFill>
                  <a:srgbClr val="0070C0"/>
                </a:solidFill>
              </a:rPr>
              <a:t>HOW TO DO IT AGAIN</a:t>
            </a:r>
          </a:p>
        </p:txBody>
      </p:sp>
    </p:spTree>
    <p:extLst>
      <p:ext uri="{BB962C8B-B14F-4D97-AF65-F5344CB8AC3E}">
        <p14:creationId xmlns:p14="http://schemas.microsoft.com/office/powerpoint/2010/main" val="228949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6688-0B10-965D-4661-38FCEEDA3B03}"/>
              </a:ext>
            </a:extLst>
          </p:cNvPr>
          <p:cNvSpPr>
            <a:spLocks noGrp="1"/>
          </p:cNvSpPr>
          <p:nvPr>
            <p:ph type="ctrTitle"/>
          </p:nvPr>
        </p:nvSpPr>
        <p:spPr>
          <a:xfrm>
            <a:off x="1688714" y="421944"/>
            <a:ext cx="8814572" cy="3555396"/>
          </a:xfrm>
          <a:solidFill>
            <a:srgbClr val="0070C0"/>
          </a:solidFill>
        </p:spPr>
        <p:txBody>
          <a:bodyPr>
            <a:normAutofit fontScale="90000"/>
          </a:bodyPr>
          <a:lstStyle/>
          <a:p>
            <a:pPr algn="ctr"/>
            <a:r>
              <a:rPr lang="en-US" sz="6600" dirty="0">
                <a:solidFill>
                  <a:schemeClr val="accent1"/>
                </a:solidFill>
                <a:latin typeface="Arial Black" panose="020B0A04020102020204" pitchFamily="34" charset="0"/>
              </a:rPr>
              <a:t>“EVANGELISM” </a:t>
            </a:r>
            <a:br>
              <a:rPr lang="en-US" sz="6600" dirty="0">
                <a:solidFill>
                  <a:srgbClr val="FFFF00"/>
                </a:solidFill>
                <a:latin typeface="Arial Black" panose="020B0A04020102020204" pitchFamily="34" charset="0"/>
              </a:rPr>
            </a:br>
            <a:r>
              <a:rPr lang="en-US" sz="6600" dirty="0">
                <a:solidFill>
                  <a:srgbClr val="FFFF00"/>
                </a:solidFill>
                <a:latin typeface="Arial Black" panose="020B0A04020102020204" pitchFamily="34" charset="0"/>
              </a:rPr>
              <a:t>THE FORGOTTEN MISSION</a:t>
            </a:r>
            <a:br>
              <a:rPr lang="en-US" sz="6600" dirty="0">
                <a:solidFill>
                  <a:srgbClr val="FFFF00"/>
                </a:solidFill>
                <a:latin typeface="Arial Black" panose="020B0A04020102020204" pitchFamily="34" charset="0"/>
              </a:rPr>
            </a:br>
            <a:r>
              <a:rPr lang="en-US" sz="6600" dirty="0">
                <a:solidFill>
                  <a:schemeClr val="accent1">
                    <a:lumMod val="75000"/>
                  </a:schemeClr>
                </a:solidFill>
                <a:latin typeface="Baguet Script" panose="00000500000000000000" pitchFamily="2" charset="0"/>
              </a:rPr>
              <a:t>Matthew 28:18-20</a:t>
            </a:r>
            <a:endParaRPr lang="en-US" dirty="0">
              <a:solidFill>
                <a:schemeClr val="accent1">
                  <a:lumMod val="75000"/>
                </a:schemeClr>
              </a:solidFill>
              <a:latin typeface="Baguet Script" panose="00000500000000000000" pitchFamily="2" charset="0"/>
            </a:endParaRPr>
          </a:p>
        </p:txBody>
      </p:sp>
      <p:sp>
        <p:nvSpPr>
          <p:cNvPr id="3" name="Subtitle 2">
            <a:extLst>
              <a:ext uri="{FF2B5EF4-FFF2-40B4-BE49-F238E27FC236}">
                <a16:creationId xmlns:a16="http://schemas.microsoft.com/office/drawing/2014/main" id="{2F6C6D59-CB37-3A7A-3E07-F7147D449D98}"/>
              </a:ext>
            </a:extLst>
          </p:cNvPr>
          <p:cNvSpPr>
            <a:spLocks noGrp="1"/>
          </p:cNvSpPr>
          <p:nvPr>
            <p:ph type="subTitle" idx="1"/>
          </p:nvPr>
        </p:nvSpPr>
        <p:spPr>
          <a:xfrm>
            <a:off x="1497614" y="4425286"/>
            <a:ext cx="9652772" cy="1619916"/>
          </a:xfrm>
        </p:spPr>
        <p:txBody>
          <a:bodyPr>
            <a:noAutofit/>
          </a:bodyPr>
          <a:lstStyle/>
          <a:p>
            <a:pPr algn="ctr"/>
            <a:r>
              <a:rPr lang="en-US" sz="3600" b="1" dirty="0">
                <a:solidFill>
                  <a:srgbClr val="7030A0"/>
                </a:solidFill>
                <a:latin typeface="Goudy Stout" panose="0202090407030B020401" pitchFamily="18" charset="0"/>
              </a:rPr>
              <a:t>PART 1</a:t>
            </a:r>
          </a:p>
          <a:p>
            <a:pPr algn="ctr"/>
            <a:r>
              <a:rPr lang="en-US" sz="6000" b="1" dirty="0">
                <a:solidFill>
                  <a:srgbClr val="0070C0"/>
                </a:solidFill>
              </a:rPr>
              <a:t>HOW TO SEE IT</a:t>
            </a:r>
          </a:p>
        </p:txBody>
      </p:sp>
    </p:spTree>
    <p:extLst>
      <p:ext uri="{BB962C8B-B14F-4D97-AF65-F5344CB8AC3E}">
        <p14:creationId xmlns:p14="http://schemas.microsoft.com/office/powerpoint/2010/main" val="58822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E185-AC1A-F6E2-9861-4D0E2896C5EB}"/>
              </a:ext>
            </a:extLst>
          </p:cNvPr>
          <p:cNvSpPr>
            <a:spLocks noGrp="1"/>
          </p:cNvSpPr>
          <p:nvPr>
            <p:ph type="title"/>
          </p:nvPr>
        </p:nvSpPr>
        <p:spPr/>
        <p:txBody>
          <a:bodyPr/>
          <a:lstStyle/>
          <a:p>
            <a:pPr algn="ctr"/>
            <a:r>
              <a:rPr lang="en-US" sz="3200" dirty="0">
                <a:solidFill>
                  <a:srgbClr val="7030A0"/>
                </a:solidFill>
                <a:latin typeface="Goudy Stout" panose="0202090407030B020401" pitchFamily="18" charset="0"/>
              </a:rPr>
              <a:t>DO THIS</a:t>
            </a:r>
            <a:r>
              <a:rPr lang="en-US" dirty="0"/>
              <a:t>		      </a:t>
            </a:r>
            <a:endParaRPr lang="en-US" dirty="0">
              <a:solidFill>
                <a:schemeClr val="accent1"/>
              </a:solidFill>
              <a:latin typeface="Goudy Stout" panose="0202090407030B020401" pitchFamily="18" charset="0"/>
            </a:endParaRPr>
          </a:p>
        </p:txBody>
      </p:sp>
      <p:sp>
        <p:nvSpPr>
          <p:cNvPr id="3" name="Content Placeholder 2">
            <a:extLst>
              <a:ext uri="{FF2B5EF4-FFF2-40B4-BE49-F238E27FC236}">
                <a16:creationId xmlns:a16="http://schemas.microsoft.com/office/drawing/2014/main" id="{C70B85D0-8A86-C50A-84C2-6F47704CF25B}"/>
              </a:ext>
            </a:extLst>
          </p:cNvPr>
          <p:cNvSpPr>
            <a:spLocks noGrp="1"/>
          </p:cNvSpPr>
          <p:nvPr>
            <p:ph sz="half" idx="1"/>
          </p:nvPr>
        </p:nvSpPr>
        <p:spPr>
          <a:xfrm>
            <a:off x="2589212" y="1588443"/>
            <a:ext cx="4313864" cy="4645447"/>
          </a:xfrm>
        </p:spPr>
        <p:txBody>
          <a:bodyPr>
            <a:normAutofit lnSpcReduction="10000"/>
          </a:bodyPr>
          <a:lstStyle/>
          <a:p>
            <a:r>
              <a:rPr lang="en-US" sz="2000" b="1" dirty="0">
                <a:latin typeface="Arial Black" panose="020B0A04020102020204" pitchFamily="34" charset="0"/>
              </a:rPr>
              <a:t>HELP THEM TO SEE THEIR NEED TO OBEY THE LORD</a:t>
            </a:r>
            <a:r>
              <a:rPr lang="en-US" sz="2000" dirty="0">
                <a:latin typeface="Arial Black" panose="020B0A04020102020204" pitchFamily="34" charset="0"/>
              </a:rPr>
              <a:t>.</a:t>
            </a:r>
            <a:r>
              <a:rPr lang="en-US" sz="2000" dirty="0"/>
              <a:t> BE DELIBERATE AND INTENTIONAL</a:t>
            </a:r>
          </a:p>
          <a:p>
            <a:r>
              <a:rPr lang="en-US" sz="2000" dirty="0"/>
              <a:t>I write letters to the visitors asking them to meet with me.</a:t>
            </a:r>
          </a:p>
          <a:p>
            <a:r>
              <a:rPr lang="en-US" sz="2000" dirty="0"/>
              <a:t>I let them know I want to show them in the Scriptures how people in Scripture got saved.</a:t>
            </a:r>
          </a:p>
          <a:p>
            <a:r>
              <a:rPr lang="en-US" sz="2000" dirty="0"/>
              <a:t>Develop lessons to answer their concerns and share the discovery process allowing them to participate when appropriate.</a:t>
            </a:r>
          </a:p>
        </p:txBody>
      </p:sp>
      <p:sp>
        <p:nvSpPr>
          <p:cNvPr id="4" name="Content Placeholder 3">
            <a:extLst>
              <a:ext uri="{FF2B5EF4-FFF2-40B4-BE49-F238E27FC236}">
                <a16:creationId xmlns:a16="http://schemas.microsoft.com/office/drawing/2014/main" id="{D160705C-D9ED-A1D7-9C66-381D9FAEDB17}"/>
              </a:ext>
            </a:extLst>
          </p:cNvPr>
          <p:cNvSpPr>
            <a:spLocks noGrp="1"/>
          </p:cNvSpPr>
          <p:nvPr>
            <p:ph sz="half" idx="2"/>
          </p:nvPr>
        </p:nvSpPr>
        <p:spPr>
          <a:xfrm>
            <a:off x="7190747" y="1651145"/>
            <a:ext cx="4313864" cy="4645447"/>
          </a:xfrm>
        </p:spPr>
        <p:txBody>
          <a:bodyPr>
            <a:normAutofit lnSpcReduction="10000"/>
          </a:bodyPr>
          <a:lstStyle/>
          <a:p>
            <a:pPr marL="0" indent="0">
              <a:buNone/>
            </a:pPr>
            <a:r>
              <a:rPr lang="en-US" sz="2400" b="1" dirty="0">
                <a:latin typeface="Arial Black" panose="020B0A04020102020204" pitchFamily="34" charset="0"/>
              </a:rPr>
              <a:t> HOLD GROUP BIBLE STUDIES WHEN APPROPRIATE</a:t>
            </a:r>
          </a:p>
          <a:p>
            <a:pPr marL="457200" indent="-457200">
              <a:buAutoNum type="arabicPeriod"/>
            </a:pPr>
            <a:r>
              <a:rPr lang="en-US" sz="2400" dirty="0"/>
              <a:t>Ensure that the group is not loaded with people who are determined not to see or is set to destroy the class so others will not see it.</a:t>
            </a:r>
          </a:p>
          <a:p>
            <a:pPr marL="457200" indent="-457200">
              <a:buAutoNum type="arabicPeriod"/>
            </a:pPr>
            <a:r>
              <a:rPr lang="en-US" sz="2400" dirty="0"/>
              <a:t>Answer questions with Scripture and offer to research questions that require more study.</a:t>
            </a:r>
          </a:p>
        </p:txBody>
      </p:sp>
    </p:spTree>
    <p:extLst>
      <p:ext uri="{BB962C8B-B14F-4D97-AF65-F5344CB8AC3E}">
        <p14:creationId xmlns:p14="http://schemas.microsoft.com/office/powerpoint/2010/main" val="146841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069017"/>
          </a:xfrm>
        </p:spPr>
        <p:txBody>
          <a:bodyPr/>
          <a:lstStyle/>
          <a:p>
            <a:r>
              <a:rPr lang="en-US" dirty="0">
                <a:solidFill>
                  <a:srgbClr val="7030A0"/>
                </a:solidFill>
                <a:latin typeface="Arial Black" panose="020B0A04020102020204" pitchFamily="34" charset="0"/>
              </a:rPr>
              <a:t>JESUS SAID</a:t>
            </a:r>
            <a:r>
              <a:rPr lang="en-US" dirty="0"/>
              <a:t>:</a:t>
            </a:r>
          </a:p>
        </p:txBody>
      </p:sp>
      <p:sp>
        <p:nvSpPr>
          <p:cNvPr id="3" name="Subtitle 2"/>
          <p:cNvSpPr>
            <a:spLocks noGrp="1"/>
          </p:cNvSpPr>
          <p:nvPr>
            <p:ph type="subTitle" idx="1"/>
          </p:nvPr>
        </p:nvSpPr>
        <p:spPr>
          <a:xfrm>
            <a:off x="2692398" y="2940148"/>
            <a:ext cx="6815669" cy="2038251"/>
          </a:xfrm>
        </p:spPr>
        <p:txBody>
          <a:bodyPr/>
          <a:lstStyle/>
          <a:p>
            <a:r>
              <a:rPr lang="en-US" sz="3200" dirty="0">
                <a:latin typeface="Arial Black" panose="020B0A04020102020204" pitchFamily="34" charset="0"/>
              </a:rPr>
              <a:t>COME UNTO ME – </a:t>
            </a:r>
          </a:p>
          <a:p>
            <a:r>
              <a:rPr lang="en-US" sz="3200" dirty="0">
                <a:latin typeface="Arial Black" panose="020B0A04020102020204" pitchFamily="34" charset="0"/>
              </a:rPr>
              <a:t>I WILL GIVE YOU REST</a:t>
            </a:r>
          </a:p>
          <a:p>
            <a:r>
              <a:rPr lang="en-US" sz="3200" dirty="0">
                <a:latin typeface="Arial Black" panose="020B0A04020102020204" pitchFamily="34" charset="0"/>
              </a:rPr>
              <a:t>Matt 11:20-30</a:t>
            </a:r>
          </a:p>
          <a:p>
            <a:endParaRPr lang="en-US" dirty="0"/>
          </a:p>
        </p:txBody>
      </p:sp>
    </p:spTree>
    <p:extLst>
      <p:ext uri="{BB962C8B-B14F-4D97-AF65-F5344CB8AC3E}">
        <p14:creationId xmlns:p14="http://schemas.microsoft.com/office/powerpoint/2010/main" val="185928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52600" y="1676400"/>
            <a:ext cx="7772400" cy="1470025"/>
          </a:xfrm>
        </p:spPr>
        <p:txBody>
          <a:bodyPr>
            <a:normAutofit fontScale="90000"/>
          </a:bodyPr>
          <a:lstStyle/>
          <a:p>
            <a:r>
              <a:rPr lang="en-US" altLang="en-US" dirty="0">
                <a:latin typeface="Aharoni" panose="02010803020104030203" pitchFamily="2" charset="-79"/>
                <a:cs typeface="Aharoni" panose="02010803020104030203" pitchFamily="2" charset="-79"/>
              </a:rPr>
              <a:t>INTRODUCING THE CHURCH OF CHRIST</a:t>
            </a:r>
          </a:p>
        </p:txBody>
      </p:sp>
      <p:sp>
        <p:nvSpPr>
          <p:cNvPr id="3075" name="Subtitle 2"/>
          <p:cNvSpPr>
            <a:spLocks noGrp="1"/>
          </p:cNvSpPr>
          <p:nvPr>
            <p:ph type="subTitle" idx="1"/>
          </p:nvPr>
        </p:nvSpPr>
        <p:spPr>
          <a:xfrm>
            <a:off x="1905000" y="3428999"/>
            <a:ext cx="6400800" cy="2743200"/>
          </a:xfrm>
        </p:spPr>
        <p:txBody>
          <a:bodyPr/>
          <a:lstStyle/>
          <a:p>
            <a:r>
              <a:rPr lang="en-US" altLang="en-US" sz="4000" b="1" dirty="0">
                <a:solidFill>
                  <a:srgbClr val="7030A0"/>
                </a:solidFill>
                <a:latin typeface="Aharoni" panose="02010803020104030203" pitchFamily="2" charset="-79"/>
                <a:cs typeface="Aharoni" panose="02010803020104030203" pitchFamily="2" charset="-79"/>
              </a:rPr>
              <a:t>BRINGING HONEST HEARTS FROM BELIEF TO SALVATION IN CHRIST AND HIS CHURCH </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0"/>
            <a:ext cx="1295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175250"/>
            <a:ext cx="22098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Text Box 3">
            <a:extLst>
              <a:ext uri="{FF2B5EF4-FFF2-40B4-BE49-F238E27FC236}">
                <a16:creationId xmlns:a16="http://schemas.microsoft.com/office/drawing/2014/main" id="{79FADCAE-8267-4028-8BFE-729FA8283EA7}"/>
              </a:ext>
            </a:extLst>
          </p:cNvPr>
          <p:cNvSpPr txBox="1">
            <a:spLocks noChangeArrowheads="1"/>
          </p:cNvSpPr>
          <p:nvPr/>
        </p:nvSpPr>
        <p:spPr bwMode="auto">
          <a:xfrm>
            <a:off x="2514600" y="2743201"/>
            <a:ext cx="8001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b="1" dirty="0">
                <a:solidFill>
                  <a:srgbClr val="4F004F"/>
                </a:solidFill>
                <a:latin typeface="Times" panose="02020603050405020304" pitchFamily="18" charset="0"/>
              </a:rPr>
              <a:t>Matthew 28:19</a:t>
            </a:r>
          </a:p>
          <a:p>
            <a:pPr algn="ctr"/>
            <a:r>
              <a:rPr lang="en-US" altLang="en-US" b="1" dirty="0">
                <a:solidFill>
                  <a:srgbClr val="4F004F"/>
                </a:solidFill>
                <a:latin typeface="Times" panose="02020603050405020304" pitchFamily="18" charset="0"/>
              </a:rPr>
              <a:t>Mark 16:16</a:t>
            </a:r>
          </a:p>
          <a:p>
            <a:pPr algn="ctr"/>
            <a:r>
              <a:rPr lang="en-US" altLang="en-US" b="1" dirty="0">
                <a:solidFill>
                  <a:srgbClr val="4F004F"/>
                </a:solidFill>
                <a:latin typeface="Times" panose="02020603050405020304" pitchFamily="18" charset="0"/>
              </a:rPr>
              <a:t>Acts 2:38</a:t>
            </a:r>
          </a:p>
          <a:p>
            <a:pPr algn="ctr"/>
            <a:r>
              <a:rPr lang="en-US" altLang="en-US" b="1" dirty="0">
                <a:solidFill>
                  <a:srgbClr val="4F004F"/>
                </a:solidFill>
                <a:latin typeface="Times" panose="02020603050405020304" pitchFamily="18" charset="0"/>
              </a:rPr>
              <a:t>Acts 8:35-39</a:t>
            </a:r>
          </a:p>
          <a:p>
            <a:pPr algn="ctr"/>
            <a:r>
              <a:rPr lang="en-US" altLang="en-US" b="1" dirty="0">
                <a:solidFill>
                  <a:srgbClr val="4F004F"/>
                </a:solidFill>
                <a:latin typeface="Times" panose="02020603050405020304" pitchFamily="18" charset="0"/>
              </a:rPr>
              <a:t>Acts 10:46-48</a:t>
            </a:r>
          </a:p>
          <a:p>
            <a:pPr algn="ctr"/>
            <a:r>
              <a:rPr lang="en-US" altLang="en-US" b="1" dirty="0">
                <a:solidFill>
                  <a:srgbClr val="4F004F"/>
                </a:solidFill>
                <a:latin typeface="Times" panose="02020603050405020304" pitchFamily="18" charset="0"/>
              </a:rPr>
              <a:t>Acts 22:16</a:t>
            </a:r>
          </a:p>
          <a:p>
            <a:pPr algn="ctr"/>
            <a:r>
              <a:rPr lang="en-US" altLang="en-US" b="1" dirty="0">
                <a:solidFill>
                  <a:srgbClr val="4F004F"/>
                </a:solidFill>
                <a:latin typeface="Times" panose="02020603050405020304" pitchFamily="18" charset="0"/>
              </a:rPr>
              <a:t>I Peter 3:21</a:t>
            </a:r>
          </a:p>
          <a:p>
            <a:pPr algn="ctr"/>
            <a:endParaRPr lang="en-US" altLang="en-US" sz="6000" b="1" dirty="0">
              <a:solidFill>
                <a:srgbClr val="4F004F"/>
              </a:solidFill>
              <a:latin typeface="Times" panose="02020603050405020304" pitchFamily="18" charset="0"/>
            </a:endParaRPr>
          </a:p>
          <a:p>
            <a:pPr algn="ctr"/>
            <a:endParaRPr lang="en-US" altLang="en-US" sz="6000" b="1" dirty="0">
              <a:solidFill>
                <a:srgbClr val="4F004F"/>
              </a:solidFill>
              <a:latin typeface="Times" panose="02020603050405020304" pitchFamily="18" charset="0"/>
            </a:endParaRPr>
          </a:p>
          <a:p>
            <a:pPr algn="ctr"/>
            <a:endParaRPr lang="en-US" altLang="en-US" sz="6000" b="1" dirty="0">
              <a:latin typeface="Times" panose="02020603050405020304" pitchFamily="18" charset="0"/>
            </a:endParaRPr>
          </a:p>
        </p:txBody>
      </p:sp>
      <p:sp>
        <p:nvSpPr>
          <p:cNvPr id="11267" name="WordArt 4">
            <a:extLst>
              <a:ext uri="{FF2B5EF4-FFF2-40B4-BE49-F238E27FC236}">
                <a16:creationId xmlns:a16="http://schemas.microsoft.com/office/drawing/2014/main" id="{73CEA1D1-AD3A-4003-A05D-13240F207811}"/>
              </a:ext>
            </a:extLst>
          </p:cNvPr>
          <p:cNvSpPr>
            <a:spLocks noChangeArrowheads="1" noChangeShapeType="1" noTextEdit="1"/>
          </p:cNvSpPr>
          <p:nvPr/>
        </p:nvSpPr>
        <p:spPr bwMode="auto">
          <a:xfrm>
            <a:off x="1905000" y="457200"/>
            <a:ext cx="8382000" cy="1524000"/>
          </a:xfrm>
          <a:prstGeom prst="rect">
            <a:avLst/>
          </a:prstGeom>
        </p:spPr>
        <p:txBody>
          <a:bodyPr wrap="none" fromWordArt="1">
            <a:prstTxWarp prst="textPlain">
              <a:avLst>
                <a:gd name="adj" fmla="val 50000"/>
              </a:avLst>
            </a:prstTxWarp>
          </a:bodyPr>
          <a:lstStyle/>
          <a:p>
            <a:pPr algn="ctr"/>
            <a:r>
              <a:rPr lang="en-US" sz="3600" kern="10" dirty="0">
                <a:ln w="25400">
                  <a:solidFill>
                    <a:srgbClr val="99CCFF"/>
                  </a:solidFill>
                  <a:round/>
                  <a:headEnd/>
                  <a:tailEnd/>
                </a:ln>
                <a:effectLst>
                  <a:outerShdw dist="35921" dir="2700000" algn="ctr" rotWithShape="0">
                    <a:srgbClr val="990000"/>
                  </a:outerShdw>
                </a:effectLst>
                <a:latin typeface="Impact" panose="020B0806030902050204" pitchFamily="34" charset="0"/>
              </a:rPr>
              <a:t>Baptism is a Bible command </a:t>
            </a:r>
          </a:p>
        </p:txBody>
      </p:sp>
      <p:sp>
        <p:nvSpPr>
          <p:cNvPr id="11268" name="WordArt 4">
            <a:extLst>
              <a:ext uri="{FF2B5EF4-FFF2-40B4-BE49-F238E27FC236}">
                <a16:creationId xmlns:a16="http://schemas.microsoft.com/office/drawing/2014/main" id="{4788A833-B74B-4450-9022-EF3C46930F1C}"/>
              </a:ext>
            </a:extLst>
          </p:cNvPr>
          <p:cNvSpPr>
            <a:spLocks noChangeArrowheads="1" noChangeShapeType="1" noTextEdit="1"/>
          </p:cNvSpPr>
          <p:nvPr/>
        </p:nvSpPr>
        <p:spPr bwMode="auto">
          <a:xfrm>
            <a:off x="3292476" y="1965326"/>
            <a:ext cx="5851525" cy="549275"/>
          </a:xfrm>
          <a:prstGeom prst="rect">
            <a:avLst/>
          </a:prstGeom>
        </p:spPr>
        <p:txBody>
          <a:bodyPr wrap="none" fromWordArt="1">
            <a:prstTxWarp prst="textPlain">
              <a:avLst>
                <a:gd name="adj" fmla="val 50000"/>
              </a:avLst>
            </a:prstTxWarp>
          </a:bodyPr>
          <a:lstStyle/>
          <a:p>
            <a:pPr algn="ctr"/>
            <a:r>
              <a:rPr lang="en-US" sz="3600" kern="10">
                <a:ln w="25400">
                  <a:solidFill>
                    <a:srgbClr val="99CCFF"/>
                  </a:solidFill>
                  <a:round/>
                  <a:headEnd/>
                  <a:tailEnd/>
                </a:ln>
                <a:effectLst>
                  <a:outerShdw dist="35921" dir="2700000" algn="ctr" rotWithShape="0">
                    <a:srgbClr val="990000"/>
                  </a:outerShdw>
                </a:effectLst>
                <a:latin typeface="Impact" panose="020B0806030902050204" pitchFamily="34" charset="0"/>
              </a:rPr>
              <a:t>For Salvation </a:t>
            </a:r>
          </a:p>
        </p:txBody>
      </p:sp>
      <p:sp>
        <p:nvSpPr>
          <p:cNvPr id="11269" name="Slide Number Placeholder 5">
            <a:extLst>
              <a:ext uri="{FF2B5EF4-FFF2-40B4-BE49-F238E27FC236}">
                <a16:creationId xmlns:a16="http://schemas.microsoft.com/office/drawing/2014/main" id="{8BEC8B79-86C3-414F-8193-A2AF044655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C7E36D7-C27A-44A0-8039-AC642CB5CDF2}" type="slidenum">
              <a:rPr lang="en-US" altLang="en-US" sz="1000"/>
              <a:pPr/>
              <a:t>23</a:t>
            </a:fld>
            <a:endParaRPr lang="en-US" altLang="en-US" sz="1000"/>
          </a:p>
        </p:txBody>
      </p:sp>
      <p:sp>
        <p:nvSpPr>
          <p:cNvPr id="11270" name="Footer Placeholder 6">
            <a:extLst>
              <a:ext uri="{FF2B5EF4-FFF2-40B4-BE49-F238E27FC236}">
                <a16:creationId xmlns:a16="http://schemas.microsoft.com/office/drawing/2014/main" id="{0C1AB29C-AE9A-491D-BB5B-A9841D6AE29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000">
                <a:solidFill>
                  <a:srgbClr val="610000"/>
                </a:solidFill>
              </a:rPr>
              <a:t>BAPTISM IS A BIBLE COMMAND FOR SALVATION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anim calcmode="lin" valueType="num">
                                      <p:cBhvr>
                                        <p:cTn id="7" dur="500" fill="hold"/>
                                        <p:tgtEl>
                                          <p:spTgt spid="4986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86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9869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9869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0" end="0"/>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98691">
                                            <p:txEl>
                                              <p:pRg st="1" end="1"/>
                                            </p:txEl>
                                          </p:spTgt>
                                        </p:tgtEl>
                                        <p:attrNameLst>
                                          <p:attrName>style.visibility</p:attrName>
                                        </p:attrNameLst>
                                      </p:cBhvr>
                                      <p:to>
                                        <p:strVal val="visible"/>
                                      </p:to>
                                    </p:set>
                                    <p:anim calcmode="lin" valueType="num">
                                      <p:cBhvr>
                                        <p:cTn id="15" dur="500" fill="hold"/>
                                        <p:tgtEl>
                                          <p:spTgt spid="49869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9869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9869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49869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1" end="1"/>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98691">
                                            <p:txEl>
                                              <p:pRg st="2" end="2"/>
                                            </p:txEl>
                                          </p:spTgt>
                                        </p:tgtEl>
                                        <p:attrNameLst>
                                          <p:attrName>style.visibility</p:attrName>
                                        </p:attrNameLst>
                                      </p:cBhvr>
                                      <p:to>
                                        <p:strVal val="visible"/>
                                      </p:to>
                                    </p:set>
                                    <p:anim calcmode="lin" valueType="num">
                                      <p:cBhvr>
                                        <p:cTn id="23" dur="500" fill="hold"/>
                                        <p:tgtEl>
                                          <p:spTgt spid="49869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9869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9869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498691">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2" end="2"/>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98691">
                                            <p:txEl>
                                              <p:pRg st="3" end="3"/>
                                            </p:txEl>
                                          </p:spTgt>
                                        </p:tgtEl>
                                        <p:attrNameLst>
                                          <p:attrName>style.visibility</p:attrName>
                                        </p:attrNameLst>
                                      </p:cBhvr>
                                      <p:to>
                                        <p:strVal val="visible"/>
                                      </p:to>
                                    </p:set>
                                    <p:anim calcmode="lin" valueType="num">
                                      <p:cBhvr>
                                        <p:cTn id="31" dur="500" fill="hold"/>
                                        <p:tgtEl>
                                          <p:spTgt spid="4986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9869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9869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498691">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3" end="3"/>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98691">
                                            <p:txEl>
                                              <p:pRg st="4" end="4"/>
                                            </p:txEl>
                                          </p:spTgt>
                                        </p:tgtEl>
                                        <p:attrNameLst>
                                          <p:attrName>style.visibility</p:attrName>
                                        </p:attrNameLst>
                                      </p:cBhvr>
                                      <p:to>
                                        <p:strVal val="visible"/>
                                      </p:to>
                                    </p:set>
                                    <p:anim calcmode="lin" valueType="num">
                                      <p:cBhvr>
                                        <p:cTn id="39" dur="500" fill="hold"/>
                                        <p:tgtEl>
                                          <p:spTgt spid="49869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9869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9869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498691">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4" end="4"/>
                                            </p:txEl>
                                          </p:spTgt>
                                        </p:tgtEl>
                                        <p:attrNameLst>
                                          <p:attrName>ppt_c</p:attrName>
                                        </p:attrNameLst>
                                      </p:cBhvr>
                                      <p:to>
                                        <a:schemeClr val="bg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98691">
                                            <p:txEl>
                                              <p:pRg st="5" end="5"/>
                                            </p:txEl>
                                          </p:spTgt>
                                        </p:tgtEl>
                                        <p:attrNameLst>
                                          <p:attrName>style.visibility</p:attrName>
                                        </p:attrNameLst>
                                      </p:cBhvr>
                                      <p:to>
                                        <p:strVal val="visible"/>
                                      </p:to>
                                    </p:set>
                                    <p:anim calcmode="lin" valueType="num">
                                      <p:cBhvr>
                                        <p:cTn id="47" dur="500" fill="hold"/>
                                        <p:tgtEl>
                                          <p:spTgt spid="49869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98691">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98691">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498691">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5" end="5"/>
                                            </p:txEl>
                                          </p:spTgt>
                                        </p:tgtEl>
                                        <p:attrNameLst>
                                          <p:attrName>ppt_c</p:attrName>
                                        </p:attrNameLst>
                                      </p:cBhvr>
                                      <p:to>
                                        <a:schemeClr val="bg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498691">
                                            <p:txEl>
                                              <p:pRg st="6" end="6"/>
                                            </p:txEl>
                                          </p:spTgt>
                                        </p:tgtEl>
                                        <p:attrNameLst>
                                          <p:attrName>style.visibility</p:attrName>
                                        </p:attrNameLst>
                                      </p:cBhvr>
                                      <p:to>
                                        <p:strVal val="visible"/>
                                      </p:to>
                                    </p:set>
                                    <p:anim calcmode="lin" valueType="num">
                                      <p:cBhvr>
                                        <p:cTn id="55" dur="500" fill="hold"/>
                                        <p:tgtEl>
                                          <p:spTgt spid="498691">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498691">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498691">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498691">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49869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3959D1D-08E7-854A-282C-1F995F651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057"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3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DCD5F2B-AF41-04D1-E4C3-7C1D8F07F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62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p:cNvSpPr>
          <p:nvPr/>
        </p:nvSpPr>
        <p:spPr bwMode="auto">
          <a:xfrm>
            <a:off x="2057400" y="1066801"/>
            <a:ext cx="8229600" cy="21637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a:solidFill>
                  <a:srgbClr val="7030A0"/>
                </a:solidFill>
                <a:effectLst>
                  <a:outerShdw dist="53882" dir="2700000" algn="ctr" rotWithShape="0">
                    <a:srgbClr val="C0C0C0">
                      <a:alpha val="79999"/>
                    </a:srgbClr>
                  </a:outerShdw>
                </a:effectLst>
                <a:latin typeface="Arial Black" panose="020B0A04020102020204" pitchFamily="34" charset="0"/>
              </a:rPr>
              <a:t> Resolving the Baptism Question </a:t>
            </a:r>
          </a:p>
        </p:txBody>
      </p:sp>
      <p:pic>
        <p:nvPicPr>
          <p:cNvPr id="51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3352800"/>
            <a:ext cx="377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23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pPr algn="ctr"/>
            <a:r>
              <a:rPr lang="en-US" b="1" dirty="0"/>
              <a:t>WHAT MAKES THE DIFFERENCE IN BAPTISM</a:t>
            </a:r>
          </a:p>
        </p:txBody>
      </p:sp>
      <p:sp>
        <p:nvSpPr>
          <p:cNvPr id="7" name="Subtitle 6"/>
          <p:cNvSpPr>
            <a:spLocks noGrp="1"/>
          </p:cNvSpPr>
          <p:nvPr>
            <p:ph type="subTitle" idx="1"/>
          </p:nvPr>
        </p:nvSpPr>
        <p:spPr>
          <a:xfrm>
            <a:off x="1104900" y="4243754"/>
            <a:ext cx="5734050" cy="1223595"/>
          </a:xfrm>
        </p:spPr>
        <p:txBody>
          <a:bodyPr>
            <a:noAutofit/>
          </a:bodyPr>
          <a:lstStyle/>
          <a:p>
            <a:pPr algn="ctr"/>
            <a:r>
              <a:rPr lang="en-US" sz="3600" b="1" dirty="0">
                <a:solidFill>
                  <a:srgbClr val="0070C0"/>
                </a:solidFill>
              </a:rPr>
              <a:t>1 CORINTHIANS 1:10-13; ACTS 19:1-5</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81183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rgbClr val="C00000"/>
                </a:solidFill>
              </a:rPr>
              <a:t>MEN MADE OVER FOR THE MASTER</a:t>
            </a:r>
          </a:p>
        </p:txBody>
      </p:sp>
      <p:sp>
        <p:nvSpPr>
          <p:cNvPr id="3" name="Subtitle 2"/>
          <p:cNvSpPr>
            <a:spLocks noGrp="1"/>
          </p:cNvSpPr>
          <p:nvPr>
            <p:ph type="subTitle" idx="1"/>
          </p:nvPr>
        </p:nvSpPr>
        <p:spPr/>
        <p:txBody>
          <a:bodyPr>
            <a:normAutofit fontScale="92500" lnSpcReduction="10000"/>
          </a:bodyPr>
          <a:lstStyle/>
          <a:p>
            <a:pPr algn="ctr"/>
            <a:r>
              <a:rPr lang="en-US" sz="4000" dirty="0">
                <a:latin typeface="Arial Black" panose="020B0A04020102020204" pitchFamily="34" charset="0"/>
              </a:rPr>
              <a:t>LESSON FOR THE NEW CHRISTIAN</a:t>
            </a:r>
          </a:p>
        </p:txBody>
      </p:sp>
    </p:spTree>
    <p:extLst>
      <p:ext uri="{BB962C8B-B14F-4D97-AF65-F5344CB8AC3E}">
        <p14:creationId xmlns:p14="http://schemas.microsoft.com/office/powerpoint/2010/main" val="415404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WE ARE FAMILIAR WITH THE CONCEPT OF MAKEOVER – WE SEE IT ALL AROUND US</a:t>
            </a:r>
          </a:p>
        </p:txBody>
      </p:sp>
      <p:pic>
        <p:nvPicPr>
          <p:cNvPr id="4" name="Picture 3" descr="http://www.faithandfitness.net/files/images/pictures/Spa%201%20Oasis%20Facial.jpg"/>
          <p:cNvPicPr/>
          <p:nvPr/>
        </p:nvPicPr>
        <p:blipFill rotWithShape="1">
          <a:blip r:embed="rId2">
            <a:extLst>
              <a:ext uri="{28A0092B-C50C-407E-A947-70E740481C1C}">
                <a14:useLocalDpi xmlns:a14="http://schemas.microsoft.com/office/drawing/2010/main" val="0"/>
              </a:ext>
            </a:extLst>
          </a:blip>
          <a:srcRect b="36576"/>
          <a:stretch/>
        </p:blipFill>
        <p:spPr bwMode="auto">
          <a:xfrm>
            <a:off x="677333" y="1930400"/>
            <a:ext cx="3149600" cy="2370667"/>
          </a:xfrm>
          <a:prstGeom prst="rect">
            <a:avLst/>
          </a:prstGeom>
          <a:noFill/>
          <a:ln>
            <a:noFill/>
          </a:ln>
          <a:extLst>
            <a:ext uri="{53640926-AAD7-44D8-BBD7-CCE9431645EC}">
              <a14:shadowObscured xmlns:a14="http://schemas.microsoft.com/office/drawing/2010/main"/>
            </a:ext>
          </a:extLst>
        </p:spPr>
      </p:pic>
      <p:pic>
        <p:nvPicPr>
          <p:cNvPr id="5" name="Picture 4" descr="http://www.faithandfitness.net/files/images/pictures/susanhandcycle.jpg"/>
          <p:cNvPicPr/>
          <p:nvPr/>
        </p:nvPicPr>
        <p:blipFill rotWithShape="1">
          <a:blip r:embed="rId3">
            <a:extLst>
              <a:ext uri="{28A0092B-C50C-407E-A947-70E740481C1C}">
                <a14:useLocalDpi xmlns:a14="http://schemas.microsoft.com/office/drawing/2010/main" val="0"/>
              </a:ext>
            </a:extLst>
          </a:blip>
          <a:srcRect t="13381" r="35466"/>
          <a:stretch/>
        </p:blipFill>
        <p:spPr bwMode="auto">
          <a:xfrm>
            <a:off x="5809508" y="1930400"/>
            <a:ext cx="2658534" cy="2140478"/>
          </a:xfrm>
          <a:prstGeom prst="rect">
            <a:avLst/>
          </a:prstGeom>
          <a:noFill/>
          <a:ln>
            <a:noFill/>
          </a:ln>
          <a:extLst>
            <a:ext uri="{53640926-AAD7-44D8-BBD7-CCE9431645EC}">
              <a14:shadowObscured xmlns:a14="http://schemas.microsoft.com/office/drawing/2010/main"/>
            </a:ext>
          </a:extLst>
        </p:spPr>
      </p:pic>
      <p:pic>
        <p:nvPicPr>
          <p:cNvPr id="6" name="Picture 5" descr="Image result for picture of house makeover"/>
          <p:cNvPicPr/>
          <p:nvPr/>
        </p:nvPicPr>
        <p:blipFill>
          <a:blip r:embed="rId4">
            <a:extLst>
              <a:ext uri="{28A0092B-C50C-407E-A947-70E740481C1C}">
                <a14:useLocalDpi xmlns:a14="http://schemas.microsoft.com/office/drawing/2010/main" val="0"/>
              </a:ext>
            </a:extLst>
          </a:blip>
          <a:srcRect/>
          <a:stretch>
            <a:fillRect/>
          </a:stretch>
        </p:blipFill>
        <p:spPr bwMode="auto">
          <a:xfrm>
            <a:off x="1710266" y="4124961"/>
            <a:ext cx="6215909" cy="2733039"/>
          </a:xfrm>
          <a:prstGeom prst="rect">
            <a:avLst/>
          </a:prstGeom>
          <a:noFill/>
          <a:ln>
            <a:noFill/>
          </a:ln>
        </p:spPr>
      </p:pic>
    </p:spTree>
    <p:extLst>
      <p:ext uri="{BB962C8B-B14F-4D97-AF65-F5344CB8AC3E}">
        <p14:creationId xmlns:p14="http://schemas.microsoft.com/office/powerpoint/2010/main" val="202597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rial Black" panose="020B0A04020102020204" pitchFamily="34" charset="0"/>
              </a:rPr>
              <a:t>IT IS ALWAYS HARVEST TIME </a:t>
            </a:r>
            <a:br>
              <a:rPr lang="en-US" b="1" dirty="0">
                <a:solidFill>
                  <a:srgbClr val="0070C0"/>
                </a:solidFill>
                <a:latin typeface="Arial Black" panose="020B0A04020102020204" pitchFamily="34" charset="0"/>
              </a:rPr>
            </a:br>
            <a:r>
              <a:rPr lang="en-US" b="1" dirty="0">
                <a:solidFill>
                  <a:srgbClr val="0070C0"/>
                </a:solidFill>
                <a:latin typeface="Arial Black" panose="020B0A04020102020204" pitchFamily="34" charset="0"/>
              </a:rPr>
              <a:t>FOR SAINTS</a:t>
            </a:r>
          </a:p>
        </p:txBody>
      </p:sp>
      <p:sp>
        <p:nvSpPr>
          <p:cNvPr id="3" name="Content Placeholder 2"/>
          <p:cNvSpPr>
            <a:spLocks noGrp="1"/>
          </p:cNvSpPr>
          <p:nvPr>
            <p:ph idx="1"/>
          </p:nvPr>
        </p:nvSpPr>
        <p:spPr>
          <a:xfrm>
            <a:off x="1917290" y="2133599"/>
            <a:ext cx="9587322" cy="4547419"/>
          </a:xfrm>
        </p:spPr>
        <p:txBody>
          <a:bodyPr>
            <a:noAutofit/>
          </a:bodyPr>
          <a:lstStyle/>
          <a:p>
            <a:r>
              <a:rPr lang="en-US" sz="2800" b="1" dirty="0"/>
              <a:t>John 4:35-37 (ESV) </a:t>
            </a:r>
            <a:br>
              <a:rPr lang="en-US" sz="2800" dirty="0"/>
            </a:br>
            <a:r>
              <a:rPr lang="en-US" sz="2800" baseline="30000" dirty="0"/>
              <a:t>35 </a:t>
            </a:r>
            <a:r>
              <a:rPr lang="en-US" sz="2800" dirty="0"/>
              <a:t> Do you not say, ‘There are yet four months, then comes the harvest’? Look, I tell you, </a:t>
            </a:r>
            <a:r>
              <a:rPr lang="en-US" sz="2800" b="1" dirty="0">
                <a:solidFill>
                  <a:srgbClr val="0070C0"/>
                </a:solidFill>
              </a:rPr>
              <a:t>lift up your eyes</a:t>
            </a:r>
            <a:r>
              <a:rPr lang="en-US" sz="2800" dirty="0"/>
              <a:t>, and see that </a:t>
            </a:r>
            <a:r>
              <a:rPr lang="en-US" sz="2800" b="1" dirty="0">
                <a:solidFill>
                  <a:srgbClr val="0070C0"/>
                </a:solidFill>
              </a:rPr>
              <a:t>the fields are white for harvest</a:t>
            </a:r>
            <a:r>
              <a:rPr lang="en-US" sz="2800" dirty="0"/>
              <a:t>. </a:t>
            </a:r>
            <a:br>
              <a:rPr lang="en-US" sz="2800" dirty="0"/>
            </a:br>
            <a:r>
              <a:rPr lang="en-US" sz="2800" baseline="30000" dirty="0"/>
              <a:t>36 </a:t>
            </a:r>
            <a:r>
              <a:rPr lang="en-US" sz="2800" dirty="0"/>
              <a:t> Already the one who reaps is receiving wages and gathering fruit for eternal life, so that sower and reaper may rejoice together. </a:t>
            </a:r>
            <a:br>
              <a:rPr lang="en-US" sz="2800" dirty="0"/>
            </a:br>
            <a:r>
              <a:rPr lang="en-US" sz="2800" baseline="30000" dirty="0"/>
              <a:t>37 </a:t>
            </a:r>
            <a:r>
              <a:rPr lang="en-US" sz="2800" dirty="0"/>
              <a:t> For here the saying holds true, ‘One sows and another reaps.’ </a:t>
            </a:r>
          </a:p>
        </p:txBody>
      </p:sp>
    </p:spTree>
    <p:extLst>
      <p:ext uri="{BB962C8B-B14F-4D97-AF65-F5344CB8AC3E}">
        <p14:creationId xmlns:p14="http://schemas.microsoft.com/office/powerpoint/2010/main" val="279067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6688-0B10-965D-4661-38FCEEDA3B03}"/>
              </a:ext>
            </a:extLst>
          </p:cNvPr>
          <p:cNvSpPr>
            <a:spLocks noGrp="1"/>
          </p:cNvSpPr>
          <p:nvPr>
            <p:ph type="ctrTitle"/>
          </p:nvPr>
        </p:nvSpPr>
        <p:spPr>
          <a:xfrm>
            <a:off x="1688714" y="421944"/>
            <a:ext cx="8814572" cy="3555396"/>
          </a:xfrm>
          <a:solidFill>
            <a:srgbClr val="0070C0"/>
          </a:solidFill>
        </p:spPr>
        <p:txBody>
          <a:bodyPr>
            <a:normAutofit fontScale="90000"/>
          </a:bodyPr>
          <a:lstStyle/>
          <a:p>
            <a:pPr algn="ctr"/>
            <a:r>
              <a:rPr lang="en-US" sz="6600" dirty="0">
                <a:solidFill>
                  <a:schemeClr val="accent1"/>
                </a:solidFill>
                <a:latin typeface="Arial Black" panose="020B0A04020102020204" pitchFamily="34" charset="0"/>
              </a:rPr>
              <a:t>“EVANGELISM” </a:t>
            </a:r>
            <a:br>
              <a:rPr lang="en-US" sz="6600" dirty="0">
                <a:solidFill>
                  <a:srgbClr val="FFFF00"/>
                </a:solidFill>
                <a:latin typeface="Arial Black" panose="020B0A04020102020204" pitchFamily="34" charset="0"/>
              </a:rPr>
            </a:br>
            <a:r>
              <a:rPr lang="en-US" sz="6600" dirty="0">
                <a:solidFill>
                  <a:srgbClr val="FFFF00"/>
                </a:solidFill>
                <a:latin typeface="Arial Black" panose="020B0A04020102020204" pitchFamily="34" charset="0"/>
              </a:rPr>
              <a:t>THE FORGOTTEN MISSION</a:t>
            </a:r>
            <a:br>
              <a:rPr lang="en-US" sz="6600" dirty="0">
                <a:solidFill>
                  <a:srgbClr val="FFFF00"/>
                </a:solidFill>
                <a:latin typeface="Arial Black" panose="020B0A04020102020204" pitchFamily="34" charset="0"/>
              </a:rPr>
            </a:br>
            <a:r>
              <a:rPr lang="en-US" sz="6600" dirty="0">
                <a:solidFill>
                  <a:schemeClr val="accent1">
                    <a:lumMod val="75000"/>
                  </a:schemeClr>
                </a:solidFill>
                <a:latin typeface="Baguet Script" panose="00000500000000000000" pitchFamily="2" charset="0"/>
              </a:rPr>
              <a:t>Matthew 28:18-20</a:t>
            </a:r>
            <a:endParaRPr lang="en-US" dirty="0">
              <a:solidFill>
                <a:schemeClr val="accent1">
                  <a:lumMod val="75000"/>
                </a:schemeClr>
              </a:solidFill>
              <a:latin typeface="Baguet Script" panose="00000500000000000000" pitchFamily="2" charset="0"/>
            </a:endParaRPr>
          </a:p>
        </p:txBody>
      </p:sp>
      <p:sp>
        <p:nvSpPr>
          <p:cNvPr id="3" name="Subtitle 2">
            <a:extLst>
              <a:ext uri="{FF2B5EF4-FFF2-40B4-BE49-F238E27FC236}">
                <a16:creationId xmlns:a16="http://schemas.microsoft.com/office/drawing/2014/main" id="{2F6C6D59-CB37-3A7A-3E07-F7147D449D98}"/>
              </a:ext>
            </a:extLst>
          </p:cNvPr>
          <p:cNvSpPr>
            <a:spLocks noGrp="1"/>
          </p:cNvSpPr>
          <p:nvPr>
            <p:ph type="subTitle" idx="1"/>
          </p:nvPr>
        </p:nvSpPr>
        <p:spPr>
          <a:xfrm>
            <a:off x="1497614" y="4425286"/>
            <a:ext cx="9652772" cy="1619916"/>
          </a:xfrm>
        </p:spPr>
        <p:txBody>
          <a:bodyPr>
            <a:noAutofit/>
          </a:bodyPr>
          <a:lstStyle/>
          <a:p>
            <a:pPr algn="ctr"/>
            <a:r>
              <a:rPr lang="en-US" sz="3600" b="1" dirty="0">
                <a:solidFill>
                  <a:srgbClr val="7030A0"/>
                </a:solidFill>
                <a:latin typeface="Goudy Stout" panose="0202090407030B020401" pitchFamily="18" charset="0"/>
              </a:rPr>
              <a:t> </a:t>
            </a:r>
          </a:p>
          <a:p>
            <a:pPr algn="ctr"/>
            <a:r>
              <a:rPr lang="en-US" sz="5400" b="1" dirty="0">
                <a:solidFill>
                  <a:srgbClr val="0070C0"/>
                </a:solidFill>
              </a:rPr>
              <a:t>ALWAYS PRAY FOR HARVEST</a:t>
            </a:r>
          </a:p>
        </p:txBody>
      </p:sp>
    </p:spTree>
    <p:extLst>
      <p:ext uri="{BB962C8B-B14F-4D97-AF65-F5344CB8AC3E}">
        <p14:creationId xmlns:p14="http://schemas.microsoft.com/office/powerpoint/2010/main" val="36969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868366"/>
          </a:xfrm>
        </p:spPr>
        <p:txBody>
          <a:bodyPr>
            <a:normAutofit/>
          </a:bodyPr>
          <a:lstStyle/>
          <a:p>
            <a:r>
              <a:rPr lang="en-US" dirty="0">
                <a:solidFill>
                  <a:srgbClr val="0070C0"/>
                </a:solidFill>
                <a:latin typeface="Aharoni" panose="02010803020104030203" pitchFamily="2" charset="-79"/>
                <a:cs typeface="Aharoni" panose="02010803020104030203" pitchFamily="2" charset="-79"/>
              </a:rPr>
              <a:t>THE LABORERS ARE FEWER THAN THEY NEED TO BE – THERE ARE MANY IN NEED OF SALVATION</a:t>
            </a:r>
          </a:p>
        </p:txBody>
      </p:sp>
      <p:sp>
        <p:nvSpPr>
          <p:cNvPr id="3" name="Content Placeholder 2"/>
          <p:cNvSpPr>
            <a:spLocks noGrp="1"/>
          </p:cNvSpPr>
          <p:nvPr>
            <p:ph idx="1"/>
          </p:nvPr>
        </p:nvSpPr>
        <p:spPr>
          <a:xfrm>
            <a:off x="2589212" y="2492476"/>
            <a:ext cx="8915400" cy="3418745"/>
          </a:xfrm>
        </p:spPr>
        <p:txBody>
          <a:bodyPr>
            <a:normAutofit/>
          </a:bodyPr>
          <a:lstStyle/>
          <a:p>
            <a:r>
              <a:rPr lang="en-US" sz="3600" b="1" dirty="0"/>
              <a:t>Matthew 9:37-38 (ESV) </a:t>
            </a:r>
            <a:br>
              <a:rPr lang="en-US" sz="3600" dirty="0"/>
            </a:br>
            <a:r>
              <a:rPr lang="en-US" sz="3600" baseline="30000" dirty="0"/>
              <a:t>37 </a:t>
            </a:r>
            <a:r>
              <a:rPr lang="en-US" sz="3600" dirty="0"/>
              <a:t> Then he said to his disciples, “The harvest is plentiful, but the laborers are few; </a:t>
            </a:r>
            <a:r>
              <a:rPr lang="en-US" sz="3600" baseline="30000" dirty="0"/>
              <a:t>38 </a:t>
            </a:r>
            <a:r>
              <a:rPr lang="en-US" sz="3600" dirty="0"/>
              <a:t> therefore </a:t>
            </a:r>
            <a:r>
              <a:rPr lang="en-US" sz="3600" dirty="0">
                <a:solidFill>
                  <a:srgbClr val="0070C0"/>
                </a:solidFill>
                <a:latin typeface="Aharoni" panose="02010803020104030203" pitchFamily="2" charset="-79"/>
                <a:cs typeface="Aharoni" panose="02010803020104030203" pitchFamily="2" charset="-79"/>
              </a:rPr>
              <a:t>pray earnestly </a:t>
            </a:r>
            <a:r>
              <a:rPr lang="en-US" sz="3600" dirty="0"/>
              <a:t>to the Lord of the harvest to </a:t>
            </a:r>
            <a:r>
              <a:rPr lang="en-US" sz="3600" dirty="0">
                <a:solidFill>
                  <a:srgbClr val="0070C0"/>
                </a:solidFill>
                <a:latin typeface="Aharoni" panose="02010803020104030203" pitchFamily="2" charset="-79"/>
                <a:cs typeface="Aharoni" panose="02010803020104030203" pitchFamily="2" charset="-79"/>
              </a:rPr>
              <a:t>send out laborers into his harvest</a:t>
            </a:r>
            <a:r>
              <a:rPr lang="en-US" sz="3600" dirty="0"/>
              <a:t>.” </a:t>
            </a:r>
          </a:p>
        </p:txBody>
      </p:sp>
    </p:spTree>
    <p:extLst>
      <p:ext uri="{BB962C8B-B14F-4D97-AF65-F5344CB8AC3E}">
        <p14:creationId xmlns:p14="http://schemas.microsoft.com/office/powerpoint/2010/main" val="219957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4473F-C0FD-D551-8A0E-3CB60A2A809F}"/>
              </a:ext>
            </a:extLst>
          </p:cNvPr>
          <p:cNvSpPr txBox="1"/>
          <p:nvPr/>
        </p:nvSpPr>
        <p:spPr>
          <a:xfrm>
            <a:off x="864972" y="43249"/>
            <a:ext cx="9503144" cy="6689780"/>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t>
            </a:r>
            <a:r>
              <a:rPr lang="en-US" sz="2800" b="1"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rPr>
              <a:t>Evangelism: A Forgotten Mission of the Church</a:t>
            </a:r>
            <a:r>
              <a:rPr lang="en-US" sz="28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r>
              <a:rPr lang="en-US" sz="2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r>
              <a:rPr lang="en-US" sz="2800" b="1" dirty="0"/>
              <a:t>Matthew 28:18-20 (ESV) </a:t>
            </a:r>
            <a:br>
              <a:rPr lang="en-US" sz="2800" dirty="0"/>
            </a:br>
            <a:r>
              <a:rPr lang="en-US" sz="2800" baseline="30000" dirty="0"/>
              <a:t>18 </a:t>
            </a:r>
            <a:r>
              <a:rPr lang="en-US" sz="2800" dirty="0"/>
              <a:t> And Jesus came and said to them, “All </a:t>
            </a:r>
            <a:r>
              <a:rPr lang="en-US" sz="2800" b="1" dirty="0"/>
              <a:t>authority in heaven and on earth has been given to me. </a:t>
            </a:r>
            <a:br>
              <a:rPr lang="en-US" sz="2800" b="1" dirty="0"/>
            </a:br>
            <a:r>
              <a:rPr lang="en-US" sz="2800" baseline="30000" dirty="0"/>
              <a:t>19 </a:t>
            </a:r>
            <a:r>
              <a:rPr lang="en-US" sz="2800" dirty="0"/>
              <a:t> </a:t>
            </a:r>
            <a:r>
              <a:rPr lang="en-US" sz="2800" b="1" dirty="0">
                <a:solidFill>
                  <a:srgbClr val="0070C0"/>
                </a:solidFill>
              </a:rPr>
              <a:t>Go therefore and make disciples of all nations</a:t>
            </a:r>
            <a:r>
              <a:rPr lang="en-US" sz="2800" dirty="0"/>
              <a:t>, baptizing them in the name of the Father and of the Son and of the Holy Spirit, </a:t>
            </a:r>
            <a:br>
              <a:rPr lang="en-US" sz="2800" dirty="0"/>
            </a:br>
            <a:r>
              <a:rPr lang="en-US" sz="2800" baseline="30000" dirty="0"/>
              <a:t>20 </a:t>
            </a:r>
            <a:r>
              <a:rPr lang="en-US" sz="2800" dirty="0"/>
              <a:t> </a:t>
            </a:r>
            <a:r>
              <a:rPr lang="en-US" sz="2800" b="1" dirty="0">
                <a:solidFill>
                  <a:srgbClr val="0070C0"/>
                </a:solidFill>
              </a:rPr>
              <a:t>teaching them to observe all that I have commanded you. </a:t>
            </a:r>
            <a:r>
              <a:rPr lang="en-US" sz="2800" dirty="0"/>
              <a:t>And behold, I am with you always, to the end of the age.” </a:t>
            </a:r>
            <a:endParaRPr lang="en-US" sz="2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Christ himself is the source of authority for our commission to save souls. His spirit reveals the kind of interest we must have: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30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4473F-C0FD-D551-8A0E-3CB60A2A809F}"/>
              </a:ext>
            </a:extLst>
          </p:cNvPr>
          <p:cNvSpPr txBox="1"/>
          <p:nvPr/>
        </p:nvSpPr>
        <p:spPr>
          <a:xfrm>
            <a:off x="1454908" y="175984"/>
            <a:ext cx="8767119" cy="6104748"/>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t>
            </a:r>
            <a:r>
              <a:rPr lang="en-US" sz="2800" b="1"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rPr>
              <a:t>Evangelism: A Forgotten Mission of the Church</a:t>
            </a:r>
            <a:r>
              <a:rPr lang="en-US" sz="28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Luke 19:9-10</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And Jesus said unto him, This day is salvation come to this house, for so much as he also is a son of Abraham. For the Son of man is come to seek and to save that which was lost.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Christ came to seek and saved the lost. How can we be followers of him if we are not focusing on </a:t>
            </a: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saving the lost?</a:t>
            </a:r>
          </a:p>
          <a:p>
            <a:pPr marL="342900" marR="0" lvl="0" indent="-342900">
              <a:lnSpc>
                <a:spcPct val="107000"/>
              </a:lnSpc>
              <a:spcBef>
                <a:spcPts val="0"/>
              </a:spcBef>
              <a:spcAft>
                <a:spcPts val="800"/>
              </a:spcAft>
              <a:buFont typeface="Wingdings" panose="05000000000000000000" pitchFamily="2" charset="2"/>
              <a:buChar char=""/>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Salvation has come to the world because </a:t>
            </a:r>
            <a:r>
              <a:rPr lang="en-US" sz="24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all men are descendants of Adam</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and </a:t>
            </a:r>
            <a:r>
              <a:rPr lang="en-US" sz="24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will be Abraham’s seed upon obedience to the Gospel</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r>
              <a:rPr lang="en-US" sz="24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Gal 3:14,26-29</a:t>
            </a: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Wingdings" panose="05000000000000000000" pitchFamily="2" charset="2"/>
              <a:buChar char=""/>
            </a:pPr>
            <a:r>
              <a:rPr lang="en-US" sz="24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Gal 3:26-29  And if you are Christ’s</a:t>
            </a:r>
            <a:r>
              <a:rPr lang="en-US" sz="2400" dirty="0">
                <a:solidFill>
                  <a:srgbClr val="242424"/>
                </a:solidFill>
                <a:latin typeface="Segoe UI" panose="020B0502040204020203" pitchFamily="34" charset="0"/>
                <a:ea typeface="Calibri" panose="020F0502020204030204" pitchFamily="34" charset="0"/>
                <a:cs typeface="Times New Roman" panose="02020603050405020304" pitchFamily="18" charset="0"/>
              </a:rPr>
              <a:t>, then you are Abraham’s seed, and heirs according to the promise.  Gal 4:28 </a:t>
            </a:r>
            <a:r>
              <a:rPr lang="en-US" sz="2400" b="1" dirty="0">
                <a:solidFill>
                  <a:srgbClr val="242424"/>
                </a:solidFill>
                <a:latin typeface="Segoe UI" panose="020B0502040204020203" pitchFamily="34" charset="0"/>
                <a:ea typeface="Calibri" panose="020F0502020204030204" pitchFamily="34" charset="0"/>
                <a:cs typeface="Times New Roman" panose="02020603050405020304" pitchFamily="18" charset="0"/>
              </a:rPr>
              <a:t>Now you brethren, like Isaac, are children of promise.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382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0F80-FA95-1BC9-CDBA-5E67CD8DDEA5}"/>
              </a:ext>
            </a:extLst>
          </p:cNvPr>
          <p:cNvSpPr>
            <a:spLocks noGrp="1"/>
          </p:cNvSpPr>
          <p:nvPr>
            <p:ph type="title"/>
          </p:nvPr>
        </p:nvSpPr>
        <p:spPr>
          <a:xfrm>
            <a:off x="1451578" y="243681"/>
            <a:ext cx="9603275" cy="801859"/>
          </a:xfrm>
        </p:spPr>
        <p:txBody>
          <a:bodyPr>
            <a:normAutofit/>
          </a:bodyPr>
          <a:lstStyle/>
          <a:p>
            <a:r>
              <a:rPr lang="en-US" dirty="0">
                <a:latin typeface="Arial Black" panose="020B0A04020102020204" pitchFamily="34" charset="0"/>
              </a:rPr>
              <a:t>FIRST:  FORMS OF THE COMMAND</a:t>
            </a:r>
          </a:p>
        </p:txBody>
      </p:sp>
      <p:sp>
        <p:nvSpPr>
          <p:cNvPr id="3" name="Content Placeholder 2">
            <a:extLst>
              <a:ext uri="{FF2B5EF4-FFF2-40B4-BE49-F238E27FC236}">
                <a16:creationId xmlns:a16="http://schemas.microsoft.com/office/drawing/2014/main" id="{6FFE2122-DB36-C0DB-3962-701D69678E2F}"/>
              </a:ext>
            </a:extLst>
          </p:cNvPr>
          <p:cNvSpPr>
            <a:spLocks noGrp="1"/>
          </p:cNvSpPr>
          <p:nvPr>
            <p:ph idx="1"/>
          </p:nvPr>
        </p:nvSpPr>
        <p:spPr>
          <a:xfrm>
            <a:off x="1451579" y="1045540"/>
            <a:ext cx="9603275" cy="5370008"/>
          </a:xfrm>
        </p:spPr>
        <p:txBody>
          <a:bodyPr>
            <a:normAutofit/>
          </a:bodyPr>
          <a:lstStyle/>
          <a:p>
            <a:pPr marL="0" indent="0">
              <a:buNone/>
            </a:pPr>
            <a:r>
              <a:rPr lang="en-US" sz="2400" b="1" dirty="0">
                <a:solidFill>
                  <a:srgbClr val="0070C0"/>
                </a:solidFill>
              </a:rPr>
              <a:t>MATTHEW 28:18-20   </a:t>
            </a:r>
            <a:r>
              <a:rPr lang="en-US" sz="2400" dirty="0"/>
              <a:t>Focus is on the mission of the Disciples  [Go ye]</a:t>
            </a:r>
          </a:p>
          <a:p>
            <a:pPr marL="0" indent="0">
              <a:buNone/>
            </a:pPr>
            <a:r>
              <a:rPr lang="en-US" sz="2400" b="1" dirty="0">
                <a:solidFill>
                  <a:srgbClr val="0070C0"/>
                </a:solidFill>
              </a:rPr>
              <a:t>MARK 16:15-16  </a:t>
            </a:r>
            <a:r>
              <a:rPr lang="en-US" sz="2400" dirty="0"/>
              <a:t>Focus is on the faith response of the prospect [believe and is baptized]</a:t>
            </a:r>
          </a:p>
          <a:p>
            <a:pPr marL="0" indent="0">
              <a:buNone/>
            </a:pPr>
            <a:r>
              <a:rPr lang="en-US" sz="2400" b="1" dirty="0">
                <a:solidFill>
                  <a:srgbClr val="0070C0"/>
                </a:solidFill>
              </a:rPr>
              <a:t>LUKE 24:45-49  </a:t>
            </a:r>
            <a:r>
              <a:rPr lang="en-US" sz="2400" dirty="0"/>
              <a:t>Focus is on the process and primary emphasis [preach/teach forgiveness]</a:t>
            </a:r>
          </a:p>
          <a:p>
            <a:pPr marL="0" indent="0">
              <a:buNone/>
            </a:pPr>
            <a:r>
              <a:rPr lang="en-US" sz="2400" b="1" dirty="0">
                <a:solidFill>
                  <a:srgbClr val="0070C0"/>
                </a:solidFill>
              </a:rPr>
              <a:t>John 20:19-23</a:t>
            </a:r>
            <a:r>
              <a:rPr lang="en-US" sz="2400" dirty="0"/>
              <a:t>	Focus is on the results [whosoever sins ye remit they are remitted]</a:t>
            </a:r>
          </a:p>
          <a:p>
            <a:pPr marL="0" indent="0">
              <a:buNone/>
            </a:pPr>
            <a:r>
              <a:rPr lang="en-US" sz="2400" b="1" dirty="0">
                <a:solidFill>
                  <a:srgbClr val="0070C0"/>
                </a:solidFill>
              </a:rPr>
              <a:t>Acts 1:6-8       </a:t>
            </a:r>
            <a:r>
              <a:rPr lang="en-US" sz="2400" dirty="0"/>
              <a:t>Focus is on the multiple mix of humanity [ Judea, Samaria, all parts of earth]</a:t>
            </a:r>
          </a:p>
          <a:p>
            <a:pPr marL="0" indent="0">
              <a:buNone/>
            </a:pPr>
            <a:r>
              <a:rPr lang="en-US" sz="2400" dirty="0"/>
              <a:t>		We must not allow the ethnic makeup of a community, or city dictate the 		object of our efforts.</a:t>
            </a:r>
          </a:p>
        </p:txBody>
      </p:sp>
    </p:spTree>
    <p:extLst>
      <p:ext uri="{BB962C8B-B14F-4D97-AF65-F5344CB8AC3E}">
        <p14:creationId xmlns:p14="http://schemas.microsoft.com/office/powerpoint/2010/main" val="406302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B63D-3E5F-9A62-28AB-227CF775F933}"/>
              </a:ext>
            </a:extLst>
          </p:cNvPr>
          <p:cNvSpPr>
            <a:spLocks noGrp="1"/>
          </p:cNvSpPr>
          <p:nvPr>
            <p:ph type="title"/>
          </p:nvPr>
        </p:nvSpPr>
        <p:spPr>
          <a:xfrm>
            <a:off x="1360697" y="313639"/>
            <a:ext cx="9603275" cy="659757"/>
          </a:xfrm>
        </p:spPr>
        <p:txBody>
          <a:bodyPr>
            <a:normAutofit/>
          </a:bodyPr>
          <a:lstStyle/>
          <a:p>
            <a:r>
              <a:rPr lang="en-US" sz="2800" dirty="0">
                <a:latin typeface="Arial Black" panose="020B0A04020102020204" pitchFamily="34" charset="0"/>
              </a:rPr>
              <a:t>SECOND:  WHAT DID EVANGELISM LOOK LIKE?</a:t>
            </a:r>
          </a:p>
        </p:txBody>
      </p:sp>
      <p:sp>
        <p:nvSpPr>
          <p:cNvPr id="3" name="Content Placeholder 2">
            <a:extLst>
              <a:ext uri="{FF2B5EF4-FFF2-40B4-BE49-F238E27FC236}">
                <a16:creationId xmlns:a16="http://schemas.microsoft.com/office/drawing/2014/main" id="{A3F64BFF-CF4E-1730-962C-66C956A83084}"/>
              </a:ext>
            </a:extLst>
          </p:cNvPr>
          <p:cNvSpPr>
            <a:spLocks noGrp="1"/>
          </p:cNvSpPr>
          <p:nvPr>
            <p:ph idx="1"/>
          </p:nvPr>
        </p:nvSpPr>
        <p:spPr>
          <a:xfrm>
            <a:off x="294968" y="1371601"/>
            <a:ext cx="11503742" cy="5353663"/>
          </a:xfrm>
        </p:spPr>
        <p:txBody>
          <a:bodyPr>
            <a:normAutofit fontScale="55000" lnSpcReduction="20000"/>
          </a:bodyPr>
          <a:lstStyle/>
          <a:p>
            <a:pPr marL="0" indent="0">
              <a:buNone/>
            </a:pPr>
            <a:r>
              <a:rPr lang="en-US" sz="5100" dirty="0"/>
              <a:t>What did the original evangelistic mission look like? Studying the book of Acts can help.</a:t>
            </a:r>
          </a:p>
          <a:p>
            <a:pPr marL="0" indent="0">
              <a:buNone/>
            </a:pPr>
            <a:r>
              <a:rPr lang="en-US" sz="5100" b="1" dirty="0">
                <a:solidFill>
                  <a:schemeClr val="accent6">
                    <a:lumMod val="75000"/>
                  </a:schemeClr>
                </a:solidFill>
              </a:rPr>
              <a:t>1) </a:t>
            </a:r>
            <a:r>
              <a:rPr lang="en-US" sz="5100" b="1" u="sng" dirty="0"/>
              <a:t>It was a response to the authoritative command of Christ.</a:t>
            </a:r>
            <a:r>
              <a:rPr lang="en-US" sz="5100" dirty="0"/>
              <a:t>  </a:t>
            </a:r>
            <a:r>
              <a:rPr lang="en-US" sz="51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True soul-winners are conforming to a directive from the Lord and thus are influenced by </a:t>
            </a:r>
            <a:r>
              <a:rPr lang="en-US" sz="5100" b="1" u="sng"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HIS sense of urgency</a:t>
            </a:r>
            <a:r>
              <a:rPr lang="en-US" sz="51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Scriptures repeatedly say of Jesus: Afterwards; Immediately, Straightway.</a:t>
            </a:r>
          </a:p>
          <a:p>
            <a:pPr marL="0" indent="0">
              <a:buNone/>
            </a:pPr>
            <a:r>
              <a:rPr lang="en-US" sz="5100" b="1" u="sng" dirty="0">
                <a:solidFill>
                  <a:schemeClr val="accent6">
                    <a:lumMod val="75000"/>
                  </a:schemeClr>
                </a:solidFill>
                <a:effectLst/>
                <a:latin typeface="Segoe UI" panose="020B0502040204020203" pitchFamily="34" charset="0"/>
                <a:ea typeface="Calibri" panose="020F0502020204030204" pitchFamily="34" charset="0"/>
                <a:cs typeface="Times New Roman" panose="02020603050405020304" pitchFamily="18" charset="0"/>
              </a:rPr>
              <a:t>2) </a:t>
            </a:r>
            <a:r>
              <a:rPr lang="en-US" sz="5100" b="1" u="sng"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It was a lifestyle in appearance</a:t>
            </a:r>
            <a:r>
              <a:rPr lang="en-US" sz="51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Circumstances had taken place that did not allow for selective evangelism and personal choice of timing. Acts 8:3-5; 11:19-21. </a:t>
            </a:r>
            <a:r>
              <a:rPr lang="en-US" sz="51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Their faith had to go</a:t>
            </a:r>
            <a:r>
              <a:rPr lang="en-US" sz="51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wherever they went and share what they had believed; and practice what they had been taught.</a:t>
            </a:r>
          </a:p>
          <a:p>
            <a:pPr marL="0" indent="0">
              <a:buNone/>
            </a:pPr>
            <a:r>
              <a:rPr lang="en-US" sz="5100" b="1" dirty="0">
                <a:solidFill>
                  <a:schemeClr val="accent6">
                    <a:lumMod val="75000"/>
                  </a:schemeClr>
                </a:solidFill>
                <a:effectLst/>
                <a:latin typeface="Segoe UI" panose="020B0502040204020203" pitchFamily="34" charset="0"/>
                <a:ea typeface="Calibri" panose="020F0502020204030204" pitchFamily="34" charset="0"/>
                <a:cs typeface="Times New Roman" panose="02020603050405020304" pitchFamily="18" charset="0"/>
              </a:rPr>
              <a:t>3)</a:t>
            </a:r>
            <a:r>
              <a:rPr lang="en-US" sz="51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r>
              <a:rPr lang="en-US" sz="5100" b="1" u="sng"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It was mission oriented</a:t>
            </a:r>
            <a:r>
              <a:rPr lang="en-US" sz="5100" u="sng"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r>
              <a:rPr lang="en-US" sz="51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and often called for special attention, effort and sacrifice.</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457200" indent="-457200">
              <a:buAutoNum type="arabicParenR"/>
            </a:pPr>
            <a:endParaRPr lang="en-US" dirty="0"/>
          </a:p>
        </p:txBody>
      </p:sp>
    </p:spTree>
    <p:extLst>
      <p:ext uri="{BB962C8B-B14F-4D97-AF65-F5344CB8AC3E}">
        <p14:creationId xmlns:p14="http://schemas.microsoft.com/office/powerpoint/2010/main" val="312123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B63D-3E5F-9A62-28AB-227CF775F933}"/>
              </a:ext>
            </a:extLst>
          </p:cNvPr>
          <p:cNvSpPr>
            <a:spLocks noGrp="1"/>
          </p:cNvSpPr>
          <p:nvPr>
            <p:ph type="title"/>
          </p:nvPr>
        </p:nvSpPr>
        <p:spPr>
          <a:xfrm>
            <a:off x="1463936" y="711846"/>
            <a:ext cx="9603275" cy="443512"/>
          </a:xfrm>
        </p:spPr>
        <p:txBody>
          <a:bodyPr>
            <a:normAutofit fontScale="90000"/>
          </a:bodyPr>
          <a:lstStyle/>
          <a:p>
            <a:r>
              <a:rPr lang="en-US" sz="2800" dirty="0">
                <a:latin typeface="Arial Black" panose="020B0A04020102020204" pitchFamily="34" charset="0"/>
              </a:rPr>
              <a:t>SECOND:  WHAT DID EVANGELISM LOOK LIKE?</a:t>
            </a:r>
          </a:p>
        </p:txBody>
      </p:sp>
      <p:sp>
        <p:nvSpPr>
          <p:cNvPr id="3" name="Content Placeholder 2">
            <a:extLst>
              <a:ext uri="{FF2B5EF4-FFF2-40B4-BE49-F238E27FC236}">
                <a16:creationId xmlns:a16="http://schemas.microsoft.com/office/drawing/2014/main" id="{A3F64BFF-CF4E-1730-962C-66C956A83084}"/>
              </a:ext>
            </a:extLst>
          </p:cNvPr>
          <p:cNvSpPr>
            <a:spLocks noGrp="1"/>
          </p:cNvSpPr>
          <p:nvPr>
            <p:ph idx="1"/>
          </p:nvPr>
        </p:nvSpPr>
        <p:spPr>
          <a:xfrm>
            <a:off x="1463936" y="1155357"/>
            <a:ext cx="9694216" cy="5525661"/>
          </a:xfrm>
        </p:spPr>
        <p:txBody>
          <a:bodyPr>
            <a:normAutofit fontScale="62500" lnSpcReduction="20000"/>
          </a:bodyPr>
          <a:lstStyle/>
          <a:p>
            <a:pPr marL="0" indent="0">
              <a:buNone/>
            </a:pPr>
            <a:r>
              <a:rPr lang="en-US" sz="4500" dirty="0"/>
              <a:t>What did the original evangelistic mission look like? Studying the book of Acts can help.</a:t>
            </a:r>
          </a:p>
          <a:p>
            <a:pPr marL="0" marR="0" lvl="0" indent="0">
              <a:lnSpc>
                <a:spcPct val="107000"/>
              </a:lnSpc>
              <a:spcBef>
                <a:spcPts val="0"/>
              </a:spcBef>
              <a:spcAft>
                <a:spcPts val="0"/>
              </a:spcAft>
              <a:buNone/>
            </a:pPr>
            <a:r>
              <a:rPr lang="en-US" sz="4500" b="1" dirty="0">
                <a:solidFill>
                  <a:schemeClr val="accent6">
                    <a:lumMod val="75000"/>
                  </a:schemeClr>
                </a:solidFill>
              </a:rPr>
              <a:t>4)</a:t>
            </a:r>
            <a:r>
              <a:rPr lang="en-US" sz="45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It was leadership led</a:t>
            </a:r>
            <a:r>
              <a:rPr lang="en-US" sz="45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minister involvement; membership engagement. Acts 10  Peter took brethren with him but he did the teaching. Evangelism is not just for the pew, the lay members; the un-anointed. </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4500" b="1" dirty="0">
                <a:solidFill>
                  <a:schemeClr val="accent6">
                    <a:lumMod val="75000"/>
                  </a:schemeClr>
                </a:solidFill>
                <a:effectLst/>
                <a:latin typeface="Segoe UI" panose="020B0502040204020203" pitchFamily="34" charset="0"/>
                <a:ea typeface="Calibri" panose="020F0502020204030204" pitchFamily="34" charset="0"/>
                <a:cs typeface="Times New Roman" panose="02020603050405020304" pitchFamily="18" charset="0"/>
              </a:rPr>
              <a:t>5) </a:t>
            </a:r>
            <a:r>
              <a:rPr lang="en-US" sz="4500" b="1"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It had a discipleship objective</a:t>
            </a:r>
            <a:r>
              <a:rPr lang="en-US" sz="45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rPr>
              <a:t>  Matt 28:20; 1 Thessalonians 1:1-10. The goal is threefold: first to save some; second to disciple the saved; third to appoint those discipled to begin the process with their prospects. If there is no sharing of the anointing, there is no broadening of the workforce and the mission soon dies and only continues in symbolism.</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4200" b="1" dirty="0">
                <a:solidFill>
                  <a:schemeClr val="accent6">
                    <a:lumMod val="75000"/>
                  </a:schemeClr>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4200" dirty="0">
              <a:solidFill>
                <a:srgbClr val="242424"/>
              </a:solidFill>
              <a:effectLst/>
              <a:latin typeface="Segoe UI" panose="020B0502040204020203"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457200" indent="-457200">
              <a:buAutoNum type="arabicParenR"/>
            </a:pPr>
            <a:endParaRPr lang="en-US" dirty="0"/>
          </a:p>
        </p:txBody>
      </p:sp>
    </p:spTree>
    <p:extLst>
      <p:ext uri="{BB962C8B-B14F-4D97-AF65-F5344CB8AC3E}">
        <p14:creationId xmlns:p14="http://schemas.microsoft.com/office/powerpoint/2010/main" val="18647800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605</TotalTime>
  <Words>2293</Words>
  <Application>Microsoft Office PowerPoint</Application>
  <PresentationFormat>Widescreen</PresentationFormat>
  <Paragraphs>157</Paragraphs>
  <Slides>30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Aharoni</vt:lpstr>
      <vt:lpstr>Arial</vt:lpstr>
      <vt:lpstr>Arial Black</vt:lpstr>
      <vt:lpstr>Baguet Script</vt:lpstr>
      <vt:lpstr>Calibri</vt:lpstr>
      <vt:lpstr>Century Gothic</vt:lpstr>
      <vt:lpstr>Goudy Stout</vt:lpstr>
      <vt:lpstr>Impact</vt:lpstr>
      <vt:lpstr>Segoe UI</vt:lpstr>
      <vt:lpstr>Times</vt:lpstr>
      <vt:lpstr>Times New Roman</vt:lpstr>
      <vt:lpstr>Wingdings</vt:lpstr>
      <vt:lpstr>Wingdings 3</vt:lpstr>
      <vt:lpstr>Wisp</vt:lpstr>
      <vt:lpstr>“EVANGELISM”  THE FORGOTTEN MISSION Matthew 28:18-20</vt:lpstr>
      <vt:lpstr>“EVANGELISM”  THE FORGOTTEN MISSION Matthew 28:18-20</vt:lpstr>
      <vt:lpstr>IT IS ALWAYS HARVEST TIME  FOR SAINTS</vt:lpstr>
      <vt:lpstr>THE LABORERS ARE FEWER THAN THEY NEED TO BE – THERE ARE MANY IN NEED OF SALVATION</vt:lpstr>
      <vt:lpstr>PowerPoint Presentation</vt:lpstr>
      <vt:lpstr>PowerPoint Presentation</vt:lpstr>
      <vt:lpstr>FIRST:  FORMS OF THE COMMAND</vt:lpstr>
      <vt:lpstr>SECOND:  WHAT DID EVANGELISM LOOK LIKE?</vt:lpstr>
      <vt:lpstr>SECOND:  WHAT DID EVANGELISM LOOK LIKE?</vt:lpstr>
      <vt:lpstr>SECOND:  WHAT DID EVANGELISM LOOK LIKE?</vt:lpstr>
      <vt:lpstr>THIRD: WHY WAS EVANGELISM FORGOTTEN?    </vt:lpstr>
      <vt:lpstr>THIRD: WHY WAS EVANGELISM FORGOTTEN?    </vt:lpstr>
      <vt:lpstr>THIRD: WHY WAS EVANGELISM FORGOTTEN?  The “Isms”   </vt:lpstr>
      <vt:lpstr>FOURTH: WHAT METHOD OR APPROACH DID THEY USE?    </vt:lpstr>
      <vt:lpstr>“EVANGELISM”  THE FORGOTTEN MISSION Matthew 28:18-20</vt:lpstr>
      <vt:lpstr>How WE can become a stronger EVANGELISTIC congregation.</vt:lpstr>
      <vt:lpstr>How WE can become a stronger EVANGELISTIC congregation.</vt:lpstr>
      <vt:lpstr>DON’T DO THIS</vt:lpstr>
      <vt:lpstr>“EVANGELISM”  THE FORGOTTEN MISSION Matthew 28:18-20</vt:lpstr>
      <vt:lpstr>DO THIS        </vt:lpstr>
      <vt:lpstr>JESUS SAID:</vt:lpstr>
      <vt:lpstr>INTRODUCING THE CHURCH OF CHRIST</vt:lpstr>
      <vt:lpstr>PowerPoint Presentation</vt:lpstr>
      <vt:lpstr>PowerPoint Presentation</vt:lpstr>
      <vt:lpstr>PowerPoint Presentation</vt:lpstr>
      <vt:lpstr>PowerPoint Presentation</vt:lpstr>
      <vt:lpstr>WHAT MAKES THE DIFFERENCE IN BAPTISM</vt:lpstr>
      <vt:lpstr>MEN MADE OVER FOR THE MASTER</vt:lpstr>
      <vt:lpstr>WE ARE FAMILIAR WITH THE CONCEPT OF MAKEOVER – WE SEE IT ALL AROUND US</vt:lpstr>
      <vt:lpstr>“EVANGELISM”  THE FORGOTTEN MISSION Matthew 28:18-20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“EVANGELISM”  THE FORGOTTEN MISSION Matthew 28:18-20</dc:title>
  <dc:creator>loyd harris</dc:creator>
  <cp:lastModifiedBy>loyd harris</cp:lastModifiedBy>
  <cp:revision>11</cp:revision>
  <dcterms:created xsi:type="dcterms:W3CDTF">2022-10-19T23:26:23Z</dcterms:created>
  <dcterms:modified xsi:type="dcterms:W3CDTF">2022-10-22T12:29:46Z</dcterms:modified>
</cp:coreProperties>
</file>